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6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33B12E-7717-49AB-987B-998D7F21B05E}"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789B4B23-F720-4F0E-9AB0-DEE4F322CF25}">
      <dgm:prSet phldrT="[Text]"/>
      <dgm:spPr/>
      <dgm:t>
        <a:bodyPr/>
        <a:lstStyle/>
        <a:p>
          <a:r>
            <a:rPr lang="en-US" dirty="0" smtClean="0"/>
            <a:t>Trust </a:t>
          </a:r>
        </a:p>
        <a:p>
          <a:r>
            <a:rPr lang="en-US" dirty="0" smtClean="0"/>
            <a:t>ZONES</a:t>
          </a:r>
          <a:endParaRPr lang="en-US" dirty="0"/>
        </a:p>
      </dgm:t>
    </dgm:pt>
    <dgm:pt modelId="{79EAEFA8-80F3-4571-8DE6-1EB7528C9493}" type="sibTrans" cxnId="{A94ECF24-D273-4061-B61A-BA9F6951A2DA}">
      <dgm:prSet/>
      <dgm:spPr/>
      <dgm:t>
        <a:bodyPr/>
        <a:lstStyle/>
        <a:p>
          <a:endParaRPr lang="en-US"/>
        </a:p>
      </dgm:t>
    </dgm:pt>
    <dgm:pt modelId="{A209E074-19B7-462C-B423-78B127A713B7}" type="parTrans" cxnId="{A94ECF24-D273-4061-B61A-BA9F6951A2DA}">
      <dgm:prSet/>
      <dgm:spPr/>
      <dgm:t>
        <a:bodyPr/>
        <a:lstStyle/>
        <a:p>
          <a:endParaRPr lang="en-US"/>
        </a:p>
      </dgm:t>
    </dgm:pt>
    <dgm:pt modelId="{882B1F44-FBAA-4FFA-BD0B-247BDBB6201C}">
      <dgm:prSet phldrT="[Text]" custT="1"/>
      <dgm:spPr/>
      <dgm:t>
        <a:bodyPr/>
        <a:lstStyle/>
        <a:p>
          <a:r>
            <a:rPr lang="en-US" sz="2400" b="1" dirty="0" smtClean="0"/>
            <a:t>GULLIBILITY</a:t>
          </a:r>
        </a:p>
        <a:p>
          <a:r>
            <a:rPr lang="en-US" sz="1900" dirty="0" smtClean="0"/>
            <a:t>High Propensity</a:t>
          </a:r>
        </a:p>
        <a:p>
          <a:r>
            <a:rPr lang="en-US" sz="1900" dirty="0" smtClean="0"/>
            <a:t>Low Analysis</a:t>
          </a:r>
        </a:p>
        <a:p>
          <a:r>
            <a:rPr lang="en-US" sz="1900" b="1" dirty="0" smtClean="0"/>
            <a:t>BLIND TRUST</a:t>
          </a:r>
          <a:endParaRPr lang="en-US" sz="1900" b="1" dirty="0"/>
        </a:p>
      </dgm:t>
    </dgm:pt>
    <dgm:pt modelId="{1E7D013D-01DB-4E0B-BFE9-93989D111517}" type="sibTrans" cxnId="{709D025B-24F1-42EF-8456-8E252787F8AA}">
      <dgm:prSet/>
      <dgm:spPr/>
      <dgm:t>
        <a:bodyPr/>
        <a:lstStyle/>
        <a:p>
          <a:endParaRPr lang="en-US"/>
        </a:p>
      </dgm:t>
    </dgm:pt>
    <dgm:pt modelId="{D0481941-A16D-4F5F-BC0A-DEF666F67662}" type="parTrans" cxnId="{709D025B-24F1-42EF-8456-8E252787F8AA}">
      <dgm:prSet/>
      <dgm:spPr/>
      <dgm:t>
        <a:bodyPr/>
        <a:lstStyle/>
        <a:p>
          <a:endParaRPr lang="en-US"/>
        </a:p>
      </dgm:t>
    </dgm:pt>
    <dgm:pt modelId="{5AF54299-13B3-4780-871E-B997479D13DA}">
      <dgm:prSet phldrT="[Text]" custT="1"/>
      <dgm:spPr/>
      <dgm:t>
        <a:bodyPr/>
        <a:lstStyle/>
        <a:p>
          <a:r>
            <a:rPr lang="en-US" sz="2400" b="1" dirty="0" smtClean="0"/>
            <a:t>SUSPICION</a:t>
          </a:r>
        </a:p>
        <a:p>
          <a:r>
            <a:rPr lang="en-US" sz="1900" dirty="0" smtClean="0"/>
            <a:t>Low  Propensity</a:t>
          </a:r>
        </a:p>
        <a:p>
          <a:r>
            <a:rPr lang="en-US" sz="1900" dirty="0" smtClean="0"/>
            <a:t>High Analysis</a:t>
          </a:r>
        </a:p>
        <a:p>
          <a:r>
            <a:rPr lang="en-US" sz="1900" b="1" dirty="0" smtClean="0"/>
            <a:t>DISTRUST</a:t>
          </a:r>
        </a:p>
      </dgm:t>
    </dgm:pt>
    <dgm:pt modelId="{5A741C51-2CE4-44F8-A069-0C04896449D2}" type="sibTrans" cxnId="{7C0B2906-024B-44E8-BA88-6C4C8C8E37AD}">
      <dgm:prSet/>
      <dgm:spPr/>
      <dgm:t>
        <a:bodyPr/>
        <a:lstStyle/>
        <a:p>
          <a:endParaRPr lang="en-US"/>
        </a:p>
      </dgm:t>
    </dgm:pt>
    <dgm:pt modelId="{D7F35F7B-EC9E-4D04-BE9F-F146805962BD}" type="parTrans" cxnId="{7C0B2906-024B-44E8-BA88-6C4C8C8E37AD}">
      <dgm:prSet/>
      <dgm:spPr/>
      <dgm:t>
        <a:bodyPr/>
        <a:lstStyle/>
        <a:p>
          <a:endParaRPr lang="en-US"/>
        </a:p>
      </dgm:t>
    </dgm:pt>
    <dgm:pt modelId="{376B1FC2-EA16-4421-ACA2-A8833B51AFE3}">
      <dgm:prSet phldrT="[Text]" custT="1"/>
      <dgm:spPr/>
      <dgm:t>
        <a:bodyPr/>
        <a:lstStyle/>
        <a:p>
          <a:r>
            <a:rPr lang="en-US" sz="2400" b="1" dirty="0" smtClean="0"/>
            <a:t>INDECISION</a:t>
          </a:r>
        </a:p>
        <a:p>
          <a:r>
            <a:rPr lang="en-US" sz="1900" dirty="0" smtClean="0"/>
            <a:t>Low  Propensity</a:t>
          </a:r>
        </a:p>
        <a:p>
          <a:r>
            <a:rPr lang="en-US" sz="1900" dirty="0" smtClean="0"/>
            <a:t>Low Analysis</a:t>
          </a:r>
        </a:p>
        <a:p>
          <a:r>
            <a:rPr lang="en-US" sz="1900" b="1" dirty="0" smtClean="0"/>
            <a:t>NO TRUST</a:t>
          </a:r>
        </a:p>
      </dgm:t>
    </dgm:pt>
    <dgm:pt modelId="{19496F09-96BC-44BE-A599-F39CF912BF93}" type="sibTrans" cxnId="{382EFC87-C7F3-4F3F-B91A-45C7CD0A15D4}">
      <dgm:prSet/>
      <dgm:spPr/>
      <dgm:t>
        <a:bodyPr/>
        <a:lstStyle/>
        <a:p>
          <a:endParaRPr lang="en-US"/>
        </a:p>
      </dgm:t>
    </dgm:pt>
    <dgm:pt modelId="{1072E045-D55C-4DE8-82C0-2794E45BF0C5}" type="parTrans" cxnId="{382EFC87-C7F3-4F3F-B91A-45C7CD0A15D4}">
      <dgm:prSet/>
      <dgm:spPr/>
      <dgm:t>
        <a:bodyPr/>
        <a:lstStyle/>
        <a:p>
          <a:endParaRPr lang="en-US"/>
        </a:p>
      </dgm:t>
    </dgm:pt>
    <dgm:pt modelId="{06BEB0D6-DD2A-40FD-BBD6-22D33383B976}">
      <dgm:prSet phldrT="[Text]" custT="1"/>
      <dgm:spPr/>
      <dgm:t>
        <a:bodyPr/>
        <a:lstStyle/>
        <a:p>
          <a:r>
            <a:rPr lang="en-US" sz="2400" b="1" dirty="0" smtClean="0">
              <a:solidFill>
                <a:srgbClr val="FFFF00"/>
              </a:solidFill>
            </a:rPr>
            <a:t>JUDGMENT</a:t>
          </a:r>
        </a:p>
        <a:p>
          <a:r>
            <a:rPr lang="en-US" sz="1900" dirty="0" smtClean="0"/>
            <a:t>High  Propensity</a:t>
          </a:r>
        </a:p>
        <a:p>
          <a:r>
            <a:rPr lang="en-US" sz="1900" dirty="0" smtClean="0"/>
            <a:t>High Analysis</a:t>
          </a:r>
        </a:p>
        <a:p>
          <a:r>
            <a:rPr lang="en-US" sz="1900" b="1" dirty="0" smtClean="0"/>
            <a:t>SMART TRUST</a:t>
          </a:r>
        </a:p>
      </dgm:t>
    </dgm:pt>
    <dgm:pt modelId="{285CEADB-561E-40CC-B355-7A3070CB871B}" type="sibTrans" cxnId="{A9F21238-2DF2-4C6B-8DC7-03AB01638B6A}">
      <dgm:prSet/>
      <dgm:spPr/>
      <dgm:t>
        <a:bodyPr/>
        <a:lstStyle/>
        <a:p>
          <a:endParaRPr lang="en-US"/>
        </a:p>
      </dgm:t>
    </dgm:pt>
    <dgm:pt modelId="{36780D49-294E-40DD-83B9-DFD66D1DF8AE}" type="parTrans" cxnId="{A9F21238-2DF2-4C6B-8DC7-03AB01638B6A}">
      <dgm:prSet/>
      <dgm:spPr/>
      <dgm:t>
        <a:bodyPr/>
        <a:lstStyle/>
        <a:p>
          <a:endParaRPr lang="en-US"/>
        </a:p>
      </dgm:t>
    </dgm:pt>
    <dgm:pt modelId="{17BFA96F-9638-46DE-8BA9-1E7F3A9FA8B0}" type="pres">
      <dgm:prSet presAssocID="{E533B12E-7717-49AB-987B-998D7F21B05E}" presName="diagram" presStyleCnt="0">
        <dgm:presLayoutVars>
          <dgm:chMax val="1"/>
          <dgm:dir/>
          <dgm:animLvl val="ctr"/>
          <dgm:resizeHandles val="exact"/>
        </dgm:presLayoutVars>
      </dgm:prSet>
      <dgm:spPr/>
      <dgm:t>
        <a:bodyPr/>
        <a:lstStyle/>
        <a:p>
          <a:endParaRPr lang="en-US"/>
        </a:p>
      </dgm:t>
    </dgm:pt>
    <dgm:pt modelId="{E26B8EB7-3920-4DAB-AB0F-18BA07C5EA49}" type="pres">
      <dgm:prSet presAssocID="{E533B12E-7717-49AB-987B-998D7F21B05E}" presName="matrix" presStyleCnt="0"/>
      <dgm:spPr/>
    </dgm:pt>
    <dgm:pt modelId="{08919F80-4C14-4A28-9B37-D768AE7B4F85}" type="pres">
      <dgm:prSet presAssocID="{E533B12E-7717-49AB-987B-998D7F21B05E}" presName="tile1" presStyleLbl="node1" presStyleIdx="0" presStyleCnt="4"/>
      <dgm:spPr/>
      <dgm:t>
        <a:bodyPr/>
        <a:lstStyle/>
        <a:p>
          <a:endParaRPr lang="en-US"/>
        </a:p>
      </dgm:t>
    </dgm:pt>
    <dgm:pt modelId="{952B60F8-77DD-45D7-A0B4-EF63B9E0E372}" type="pres">
      <dgm:prSet presAssocID="{E533B12E-7717-49AB-987B-998D7F21B05E}" presName="tile1text" presStyleLbl="node1" presStyleIdx="0" presStyleCnt="4">
        <dgm:presLayoutVars>
          <dgm:chMax val="0"/>
          <dgm:chPref val="0"/>
          <dgm:bulletEnabled val="1"/>
        </dgm:presLayoutVars>
      </dgm:prSet>
      <dgm:spPr/>
      <dgm:t>
        <a:bodyPr/>
        <a:lstStyle/>
        <a:p>
          <a:endParaRPr lang="en-US"/>
        </a:p>
      </dgm:t>
    </dgm:pt>
    <dgm:pt modelId="{9E1A3015-BA31-44AD-8198-DBABF656B6E6}" type="pres">
      <dgm:prSet presAssocID="{E533B12E-7717-49AB-987B-998D7F21B05E}" presName="tile2" presStyleLbl="node1" presStyleIdx="1" presStyleCnt="4"/>
      <dgm:spPr/>
      <dgm:t>
        <a:bodyPr/>
        <a:lstStyle/>
        <a:p>
          <a:endParaRPr lang="en-US"/>
        </a:p>
      </dgm:t>
    </dgm:pt>
    <dgm:pt modelId="{5C9AA653-8D42-4787-8111-2FD395CC1DA4}" type="pres">
      <dgm:prSet presAssocID="{E533B12E-7717-49AB-987B-998D7F21B05E}" presName="tile2text" presStyleLbl="node1" presStyleIdx="1" presStyleCnt="4">
        <dgm:presLayoutVars>
          <dgm:chMax val="0"/>
          <dgm:chPref val="0"/>
          <dgm:bulletEnabled val="1"/>
        </dgm:presLayoutVars>
      </dgm:prSet>
      <dgm:spPr/>
      <dgm:t>
        <a:bodyPr/>
        <a:lstStyle/>
        <a:p>
          <a:endParaRPr lang="en-US"/>
        </a:p>
      </dgm:t>
    </dgm:pt>
    <dgm:pt modelId="{D60FB2B1-6AB4-4723-96EE-6A7E18A2D116}" type="pres">
      <dgm:prSet presAssocID="{E533B12E-7717-49AB-987B-998D7F21B05E}" presName="tile3" presStyleLbl="node1" presStyleIdx="2" presStyleCnt="4"/>
      <dgm:spPr/>
      <dgm:t>
        <a:bodyPr/>
        <a:lstStyle/>
        <a:p>
          <a:endParaRPr lang="en-US"/>
        </a:p>
      </dgm:t>
    </dgm:pt>
    <dgm:pt modelId="{AA7AF5D9-00D8-4DB4-B7A3-E4122A72BC40}" type="pres">
      <dgm:prSet presAssocID="{E533B12E-7717-49AB-987B-998D7F21B05E}" presName="tile3text" presStyleLbl="node1" presStyleIdx="2" presStyleCnt="4">
        <dgm:presLayoutVars>
          <dgm:chMax val="0"/>
          <dgm:chPref val="0"/>
          <dgm:bulletEnabled val="1"/>
        </dgm:presLayoutVars>
      </dgm:prSet>
      <dgm:spPr/>
      <dgm:t>
        <a:bodyPr/>
        <a:lstStyle/>
        <a:p>
          <a:endParaRPr lang="en-US"/>
        </a:p>
      </dgm:t>
    </dgm:pt>
    <dgm:pt modelId="{6A48AABD-9821-4A24-BC6B-152288D4F4D9}" type="pres">
      <dgm:prSet presAssocID="{E533B12E-7717-49AB-987B-998D7F21B05E}" presName="tile4" presStyleLbl="node1" presStyleIdx="3" presStyleCnt="4"/>
      <dgm:spPr/>
      <dgm:t>
        <a:bodyPr/>
        <a:lstStyle/>
        <a:p>
          <a:endParaRPr lang="en-US"/>
        </a:p>
      </dgm:t>
    </dgm:pt>
    <dgm:pt modelId="{CFE31722-ACA4-4FF1-BE11-BDBCD045B36F}" type="pres">
      <dgm:prSet presAssocID="{E533B12E-7717-49AB-987B-998D7F21B05E}" presName="tile4text" presStyleLbl="node1" presStyleIdx="3" presStyleCnt="4">
        <dgm:presLayoutVars>
          <dgm:chMax val="0"/>
          <dgm:chPref val="0"/>
          <dgm:bulletEnabled val="1"/>
        </dgm:presLayoutVars>
      </dgm:prSet>
      <dgm:spPr/>
      <dgm:t>
        <a:bodyPr/>
        <a:lstStyle/>
        <a:p>
          <a:endParaRPr lang="en-US"/>
        </a:p>
      </dgm:t>
    </dgm:pt>
    <dgm:pt modelId="{0CF1EC64-88E4-4E5A-86D4-26441224E0C4}" type="pres">
      <dgm:prSet presAssocID="{E533B12E-7717-49AB-987B-998D7F21B05E}" presName="centerTile" presStyleLbl="fgShp" presStyleIdx="0" presStyleCnt="1">
        <dgm:presLayoutVars>
          <dgm:chMax val="0"/>
          <dgm:chPref val="0"/>
        </dgm:presLayoutVars>
      </dgm:prSet>
      <dgm:spPr/>
      <dgm:t>
        <a:bodyPr/>
        <a:lstStyle/>
        <a:p>
          <a:endParaRPr lang="en-US"/>
        </a:p>
      </dgm:t>
    </dgm:pt>
  </dgm:ptLst>
  <dgm:cxnLst>
    <dgm:cxn modelId="{0B846A7E-33C5-438B-B913-C0CDFD6340C2}" type="presOf" srcId="{5AF54299-13B3-4780-871E-B997479D13DA}" destId="{CFE31722-ACA4-4FF1-BE11-BDBCD045B36F}" srcOrd="1" destOrd="0" presId="urn:microsoft.com/office/officeart/2005/8/layout/matrix1"/>
    <dgm:cxn modelId="{33CAA965-66F1-4D31-A391-79FDF2C35020}" type="presOf" srcId="{789B4B23-F720-4F0E-9AB0-DEE4F322CF25}" destId="{0CF1EC64-88E4-4E5A-86D4-26441224E0C4}" srcOrd="0" destOrd="0" presId="urn:microsoft.com/office/officeart/2005/8/layout/matrix1"/>
    <dgm:cxn modelId="{37FEA29B-F4E4-4CC2-B3E8-42B21ADDCCBC}" type="presOf" srcId="{E533B12E-7717-49AB-987B-998D7F21B05E}" destId="{17BFA96F-9638-46DE-8BA9-1E7F3A9FA8B0}" srcOrd="0" destOrd="0" presId="urn:microsoft.com/office/officeart/2005/8/layout/matrix1"/>
    <dgm:cxn modelId="{709D025B-24F1-42EF-8456-8E252787F8AA}" srcId="{789B4B23-F720-4F0E-9AB0-DEE4F322CF25}" destId="{882B1F44-FBAA-4FFA-BD0B-247BDBB6201C}" srcOrd="0" destOrd="0" parTransId="{D0481941-A16D-4F5F-BC0A-DEF666F67662}" sibTransId="{1E7D013D-01DB-4E0B-BFE9-93989D111517}"/>
    <dgm:cxn modelId="{A254B437-A7E2-401B-8249-BA52BCC91BC5}" type="presOf" srcId="{376B1FC2-EA16-4421-ACA2-A8833B51AFE3}" destId="{D60FB2B1-6AB4-4723-96EE-6A7E18A2D116}" srcOrd="0" destOrd="0" presId="urn:microsoft.com/office/officeart/2005/8/layout/matrix1"/>
    <dgm:cxn modelId="{7C0B2906-024B-44E8-BA88-6C4C8C8E37AD}" srcId="{789B4B23-F720-4F0E-9AB0-DEE4F322CF25}" destId="{5AF54299-13B3-4780-871E-B997479D13DA}" srcOrd="3" destOrd="0" parTransId="{D7F35F7B-EC9E-4D04-BE9F-F146805962BD}" sibTransId="{5A741C51-2CE4-44F8-A069-0C04896449D2}"/>
    <dgm:cxn modelId="{5CCAD337-85F5-4CC8-BBFE-0CAC93A74351}" type="presOf" srcId="{06BEB0D6-DD2A-40FD-BBD6-22D33383B976}" destId="{9E1A3015-BA31-44AD-8198-DBABF656B6E6}" srcOrd="0" destOrd="0" presId="urn:microsoft.com/office/officeart/2005/8/layout/matrix1"/>
    <dgm:cxn modelId="{A369060D-0F44-46A3-AAE8-F7FF45CE8AFD}" type="presOf" srcId="{5AF54299-13B3-4780-871E-B997479D13DA}" destId="{6A48AABD-9821-4A24-BC6B-152288D4F4D9}" srcOrd="0" destOrd="0" presId="urn:microsoft.com/office/officeart/2005/8/layout/matrix1"/>
    <dgm:cxn modelId="{D4C3E9B2-23F3-49E1-B852-09DA9D650EB9}" type="presOf" srcId="{06BEB0D6-DD2A-40FD-BBD6-22D33383B976}" destId="{5C9AA653-8D42-4787-8111-2FD395CC1DA4}" srcOrd="1" destOrd="0" presId="urn:microsoft.com/office/officeart/2005/8/layout/matrix1"/>
    <dgm:cxn modelId="{A94ECF24-D273-4061-B61A-BA9F6951A2DA}" srcId="{E533B12E-7717-49AB-987B-998D7F21B05E}" destId="{789B4B23-F720-4F0E-9AB0-DEE4F322CF25}" srcOrd="0" destOrd="0" parTransId="{A209E074-19B7-462C-B423-78B127A713B7}" sibTransId="{79EAEFA8-80F3-4571-8DE6-1EB7528C9493}"/>
    <dgm:cxn modelId="{FA672D79-54D8-487A-9810-6607B6737EEE}" type="presOf" srcId="{882B1F44-FBAA-4FFA-BD0B-247BDBB6201C}" destId="{952B60F8-77DD-45D7-A0B4-EF63B9E0E372}" srcOrd="1" destOrd="0" presId="urn:microsoft.com/office/officeart/2005/8/layout/matrix1"/>
    <dgm:cxn modelId="{7B2F1C87-0379-4631-A064-A8807B234F0B}" type="presOf" srcId="{376B1FC2-EA16-4421-ACA2-A8833B51AFE3}" destId="{AA7AF5D9-00D8-4DB4-B7A3-E4122A72BC40}" srcOrd="1" destOrd="0" presId="urn:microsoft.com/office/officeart/2005/8/layout/matrix1"/>
    <dgm:cxn modelId="{382EFC87-C7F3-4F3F-B91A-45C7CD0A15D4}" srcId="{789B4B23-F720-4F0E-9AB0-DEE4F322CF25}" destId="{376B1FC2-EA16-4421-ACA2-A8833B51AFE3}" srcOrd="2" destOrd="0" parTransId="{1072E045-D55C-4DE8-82C0-2794E45BF0C5}" sibTransId="{19496F09-96BC-44BE-A599-F39CF912BF93}"/>
    <dgm:cxn modelId="{184F6814-C638-461D-AAC1-959ADB832617}" type="presOf" srcId="{882B1F44-FBAA-4FFA-BD0B-247BDBB6201C}" destId="{08919F80-4C14-4A28-9B37-D768AE7B4F85}" srcOrd="0" destOrd="0" presId="urn:microsoft.com/office/officeart/2005/8/layout/matrix1"/>
    <dgm:cxn modelId="{A9F21238-2DF2-4C6B-8DC7-03AB01638B6A}" srcId="{789B4B23-F720-4F0E-9AB0-DEE4F322CF25}" destId="{06BEB0D6-DD2A-40FD-BBD6-22D33383B976}" srcOrd="1" destOrd="0" parTransId="{36780D49-294E-40DD-83B9-DFD66D1DF8AE}" sibTransId="{285CEADB-561E-40CC-B355-7A3070CB871B}"/>
    <dgm:cxn modelId="{AB3E98B2-FA47-4860-97E6-EFBD95B848E7}" type="presParOf" srcId="{17BFA96F-9638-46DE-8BA9-1E7F3A9FA8B0}" destId="{E26B8EB7-3920-4DAB-AB0F-18BA07C5EA49}" srcOrd="0" destOrd="0" presId="urn:microsoft.com/office/officeart/2005/8/layout/matrix1"/>
    <dgm:cxn modelId="{E74D8188-8258-4AED-AD13-70DD5D92FEB7}" type="presParOf" srcId="{E26B8EB7-3920-4DAB-AB0F-18BA07C5EA49}" destId="{08919F80-4C14-4A28-9B37-D768AE7B4F85}" srcOrd="0" destOrd="0" presId="urn:microsoft.com/office/officeart/2005/8/layout/matrix1"/>
    <dgm:cxn modelId="{4C92A0FB-0FB1-4F0F-B402-90E241FB9887}" type="presParOf" srcId="{E26B8EB7-3920-4DAB-AB0F-18BA07C5EA49}" destId="{952B60F8-77DD-45D7-A0B4-EF63B9E0E372}" srcOrd="1" destOrd="0" presId="urn:microsoft.com/office/officeart/2005/8/layout/matrix1"/>
    <dgm:cxn modelId="{EA285BE9-16FB-4472-A67F-E97737AB8C89}" type="presParOf" srcId="{E26B8EB7-3920-4DAB-AB0F-18BA07C5EA49}" destId="{9E1A3015-BA31-44AD-8198-DBABF656B6E6}" srcOrd="2" destOrd="0" presId="urn:microsoft.com/office/officeart/2005/8/layout/matrix1"/>
    <dgm:cxn modelId="{5068F4A2-2668-4110-91F8-67147C20FB7E}" type="presParOf" srcId="{E26B8EB7-3920-4DAB-AB0F-18BA07C5EA49}" destId="{5C9AA653-8D42-4787-8111-2FD395CC1DA4}" srcOrd="3" destOrd="0" presId="urn:microsoft.com/office/officeart/2005/8/layout/matrix1"/>
    <dgm:cxn modelId="{50BC9961-72EA-41CE-BABC-C7D599215092}" type="presParOf" srcId="{E26B8EB7-3920-4DAB-AB0F-18BA07C5EA49}" destId="{D60FB2B1-6AB4-4723-96EE-6A7E18A2D116}" srcOrd="4" destOrd="0" presId="urn:microsoft.com/office/officeart/2005/8/layout/matrix1"/>
    <dgm:cxn modelId="{145A0FE6-6A85-4127-8FC3-4A1BF16619A7}" type="presParOf" srcId="{E26B8EB7-3920-4DAB-AB0F-18BA07C5EA49}" destId="{AA7AF5D9-00D8-4DB4-B7A3-E4122A72BC40}" srcOrd="5" destOrd="0" presId="urn:microsoft.com/office/officeart/2005/8/layout/matrix1"/>
    <dgm:cxn modelId="{67014248-F075-446D-89CE-0D3554663296}" type="presParOf" srcId="{E26B8EB7-3920-4DAB-AB0F-18BA07C5EA49}" destId="{6A48AABD-9821-4A24-BC6B-152288D4F4D9}" srcOrd="6" destOrd="0" presId="urn:microsoft.com/office/officeart/2005/8/layout/matrix1"/>
    <dgm:cxn modelId="{5F95507E-9E51-4194-B679-76F6A5CAF9F0}" type="presParOf" srcId="{E26B8EB7-3920-4DAB-AB0F-18BA07C5EA49}" destId="{CFE31722-ACA4-4FF1-BE11-BDBCD045B36F}" srcOrd="7" destOrd="0" presId="urn:microsoft.com/office/officeart/2005/8/layout/matrix1"/>
    <dgm:cxn modelId="{B93F66A2-7753-4A89-827D-925B847C92C3}" type="presParOf" srcId="{17BFA96F-9638-46DE-8BA9-1E7F3A9FA8B0}" destId="{0CF1EC64-88E4-4E5A-86D4-26441224E0C4}"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919F80-4C14-4A28-9B37-D768AE7B4F85}">
      <dsp:nvSpPr>
        <dsp:cNvPr id="0" name=""/>
        <dsp:cNvSpPr/>
      </dsp:nvSpPr>
      <dsp:spPr>
        <a:xfrm rot="16200000">
          <a:off x="925909" y="-925909"/>
          <a:ext cx="2262981" cy="41148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GULLIBILITY</a:t>
          </a:r>
        </a:p>
        <a:p>
          <a:pPr lvl="0" algn="ctr" defTabSz="1066800">
            <a:lnSpc>
              <a:spcPct val="90000"/>
            </a:lnSpc>
            <a:spcBef>
              <a:spcPct val="0"/>
            </a:spcBef>
            <a:spcAft>
              <a:spcPct val="35000"/>
            </a:spcAft>
          </a:pPr>
          <a:r>
            <a:rPr lang="en-US" sz="1900" kern="1200" dirty="0" smtClean="0"/>
            <a:t>High Propensity</a:t>
          </a:r>
        </a:p>
        <a:p>
          <a:pPr lvl="0" algn="ctr" defTabSz="1066800">
            <a:lnSpc>
              <a:spcPct val="90000"/>
            </a:lnSpc>
            <a:spcBef>
              <a:spcPct val="0"/>
            </a:spcBef>
            <a:spcAft>
              <a:spcPct val="35000"/>
            </a:spcAft>
          </a:pPr>
          <a:r>
            <a:rPr lang="en-US" sz="1900" kern="1200" dirty="0" smtClean="0"/>
            <a:t>Low Analysis</a:t>
          </a:r>
        </a:p>
        <a:p>
          <a:pPr lvl="0" algn="ctr" defTabSz="1066800">
            <a:lnSpc>
              <a:spcPct val="90000"/>
            </a:lnSpc>
            <a:spcBef>
              <a:spcPct val="0"/>
            </a:spcBef>
            <a:spcAft>
              <a:spcPct val="35000"/>
            </a:spcAft>
          </a:pPr>
          <a:r>
            <a:rPr lang="en-US" sz="1900" b="1" kern="1200" dirty="0" smtClean="0"/>
            <a:t>BLIND TRUST</a:t>
          </a:r>
          <a:endParaRPr lang="en-US" sz="1900" b="1" kern="1200" dirty="0"/>
        </a:p>
      </dsp:txBody>
      <dsp:txXfrm rot="16200000">
        <a:off x="1208781" y="-1208781"/>
        <a:ext cx="1697236" cy="4114800"/>
      </dsp:txXfrm>
    </dsp:sp>
    <dsp:sp modelId="{9E1A3015-BA31-44AD-8198-DBABF656B6E6}">
      <dsp:nvSpPr>
        <dsp:cNvPr id="0" name=""/>
        <dsp:cNvSpPr/>
      </dsp:nvSpPr>
      <dsp:spPr>
        <a:xfrm>
          <a:off x="4114800" y="0"/>
          <a:ext cx="4114800"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FF00"/>
              </a:solidFill>
            </a:rPr>
            <a:t>JUDGMENT</a:t>
          </a:r>
        </a:p>
        <a:p>
          <a:pPr lvl="0" algn="ctr" defTabSz="1066800">
            <a:lnSpc>
              <a:spcPct val="90000"/>
            </a:lnSpc>
            <a:spcBef>
              <a:spcPct val="0"/>
            </a:spcBef>
            <a:spcAft>
              <a:spcPct val="35000"/>
            </a:spcAft>
          </a:pPr>
          <a:r>
            <a:rPr lang="en-US" sz="1900" kern="1200" dirty="0" smtClean="0"/>
            <a:t>High  Propensity</a:t>
          </a:r>
        </a:p>
        <a:p>
          <a:pPr lvl="0" algn="ctr" defTabSz="1066800">
            <a:lnSpc>
              <a:spcPct val="90000"/>
            </a:lnSpc>
            <a:spcBef>
              <a:spcPct val="0"/>
            </a:spcBef>
            <a:spcAft>
              <a:spcPct val="35000"/>
            </a:spcAft>
          </a:pPr>
          <a:r>
            <a:rPr lang="en-US" sz="1900" kern="1200" dirty="0" smtClean="0"/>
            <a:t>High Analysis</a:t>
          </a:r>
        </a:p>
        <a:p>
          <a:pPr lvl="0" algn="ctr" defTabSz="1066800">
            <a:lnSpc>
              <a:spcPct val="90000"/>
            </a:lnSpc>
            <a:spcBef>
              <a:spcPct val="0"/>
            </a:spcBef>
            <a:spcAft>
              <a:spcPct val="35000"/>
            </a:spcAft>
          </a:pPr>
          <a:r>
            <a:rPr lang="en-US" sz="1900" b="1" kern="1200" dirty="0" smtClean="0"/>
            <a:t>SMART TRUST</a:t>
          </a:r>
        </a:p>
      </dsp:txBody>
      <dsp:txXfrm>
        <a:off x="4114800" y="0"/>
        <a:ext cx="4114800" cy="1697236"/>
      </dsp:txXfrm>
    </dsp:sp>
    <dsp:sp modelId="{D60FB2B1-6AB4-4723-96EE-6A7E18A2D116}">
      <dsp:nvSpPr>
        <dsp:cNvPr id="0" name=""/>
        <dsp:cNvSpPr/>
      </dsp:nvSpPr>
      <dsp:spPr>
        <a:xfrm rot="10800000">
          <a:off x="0" y="2262981"/>
          <a:ext cx="4114800"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INDECISION</a:t>
          </a:r>
        </a:p>
        <a:p>
          <a:pPr lvl="0" algn="ctr" defTabSz="1066800">
            <a:lnSpc>
              <a:spcPct val="90000"/>
            </a:lnSpc>
            <a:spcBef>
              <a:spcPct val="0"/>
            </a:spcBef>
            <a:spcAft>
              <a:spcPct val="35000"/>
            </a:spcAft>
          </a:pPr>
          <a:r>
            <a:rPr lang="en-US" sz="1900" kern="1200" dirty="0" smtClean="0"/>
            <a:t>Low  Propensity</a:t>
          </a:r>
        </a:p>
        <a:p>
          <a:pPr lvl="0" algn="ctr" defTabSz="1066800">
            <a:lnSpc>
              <a:spcPct val="90000"/>
            </a:lnSpc>
            <a:spcBef>
              <a:spcPct val="0"/>
            </a:spcBef>
            <a:spcAft>
              <a:spcPct val="35000"/>
            </a:spcAft>
          </a:pPr>
          <a:r>
            <a:rPr lang="en-US" sz="1900" kern="1200" dirty="0" smtClean="0"/>
            <a:t>Low Analysis</a:t>
          </a:r>
        </a:p>
        <a:p>
          <a:pPr lvl="0" algn="ctr" defTabSz="1066800">
            <a:lnSpc>
              <a:spcPct val="90000"/>
            </a:lnSpc>
            <a:spcBef>
              <a:spcPct val="0"/>
            </a:spcBef>
            <a:spcAft>
              <a:spcPct val="35000"/>
            </a:spcAft>
          </a:pPr>
          <a:r>
            <a:rPr lang="en-US" sz="1900" b="1" kern="1200" dirty="0" smtClean="0"/>
            <a:t>NO TRUST</a:t>
          </a:r>
        </a:p>
      </dsp:txBody>
      <dsp:txXfrm rot="10800000">
        <a:off x="0" y="2828726"/>
        <a:ext cx="4114800" cy="1697236"/>
      </dsp:txXfrm>
    </dsp:sp>
    <dsp:sp modelId="{6A48AABD-9821-4A24-BC6B-152288D4F4D9}">
      <dsp:nvSpPr>
        <dsp:cNvPr id="0" name=""/>
        <dsp:cNvSpPr/>
      </dsp:nvSpPr>
      <dsp:spPr>
        <a:xfrm rot="5400000">
          <a:off x="5040709" y="1337072"/>
          <a:ext cx="2262981" cy="41148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b="1" kern="1200" dirty="0" smtClean="0"/>
            <a:t>SUSPICION</a:t>
          </a:r>
        </a:p>
        <a:p>
          <a:pPr lvl="0" algn="ctr" defTabSz="1066800">
            <a:lnSpc>
              <a:spcPct val="90000"/>
            </a:lnSpc>
            <a:spcBef>
              <a:spcPct val="0"/>
            </a:spcBef>
            <a:spcAft>
              <a:spcPct val="35000"/>
            </a:spcAft>
          </a:pPr>
          <a:r>
            <a:rPr lang="en-US" sz="1900" kern="1200" dirty="0" smtClean="0"/>
            <a:t>Low  Propensity</a:t>
          </a:r>
        </a:p>
        <a:p>
          <a:pPr lvl="0" algn="ctr" defTabSz="1066800">
            <a:lnSpc>
              <a:spcPct val="90000"/>
            </a:lnSpc>
            <a:spcBef>
              <a:spcPct val="0"/>
            </a:spcBef>
            <a:spcAft>
              <a:spcPct val="35000"/>
            </a:spcAft>
          </a:pPr>
          <a:r>
            <a:rPr lang="en-US" sz="1900" kern="1200" dirty="0" smtClean="0"/>
            <a:t>High Analysis</a:t>
          </a:r>
        </a:p>
        <a:p>
          <a:pPr lvl="0" algn="ctr" defTabSz="1066800">
            <a:lnSpc>
              <a:spcPct val="90000"/>
            </a:lnSpc>
            <a:spcBef>
              <a:spcPct val="0"/>
            </a:spcBef>
            <a:spcAft>
              <a:spcPct val="35000"/>
            </a:spcAft>
          </a:pPr>
          <a:r>
            <a:rPr lang="en-US" sz="1900" b="1" kern="1200" dirty="0" smtClean="0"/>
            <a:t>DISTRUST</a:t>
          </a:r>
        </a:p>
      </dsp:txBody>
      <dsp:txXfrm rot="5400000">
        <a:off x="5323581" y="1619944"/>
        <a:ext cx="1697236" cy="4114800"/>
      </dsp:txXfrm>
    </dsp:sp>
    <dsp:sp modelId="{0CF1EC64-88E4-4E5A-86D4-26441224E0C4}">
      <dsp:nvSpPr>
        <dsp:cNvPr id="0" name=""/>
        <dsp:cNvSpPr/>
      </dsp:nvSpPr>
      <dsp:spPr>
        <a:xfrm>
          <a:off x="2880359" y="1697236"/>
          <a:ext cx="2468880" cy="113149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Trust </a:t>
          </a:r>
        </a:p>
        <a:p>
          <a:pPr lvl="0" algn="ctr" defTabSz="1066800">
            <a:lnSpc>
              <a:spcPct val="90000"/>
            </a:lnSpc>
            <a:spcBef>
              <a:spcPct val="0"/>
            </a:spcBef>
            <a:spcAft>
              <a:spcPct val="35000"/>
            </a:spcAft>
          </a:pPr>
          <a:r>
            <a:rPr lang="en-US" sz="2400" kern="1200" dirty="0" smtClean="0"/>
            <a:t>ZONES</a:t>
          </a:r>
          <a:endParaRPr lang="en-US" sz="2400" kern="1200" dirty="0"/>
        </a:p>
      </dsp:txBody>
      <dsp:txXfrm>
        <a:off x="2880359" y="1697236"/>
        <a:ext cx="2468880" cy="113149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03DA4F-20D0-4F8B-B95F-13CFEB607C20}" type="datetimeFigureOut">
              <a:rPr lang="en-US" smtClean="0"/>
              <a:t>7/7/2010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1DE64F-AD02-41BB-939F-4308F2F92CAA}"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B0CCC9-0A16-4E3A-B37F-943D8536D7C4}" type="datetimeFigureOut">
              <a:rPr lang="en-US" smtClean="0"/>
              <a:pPr/>
              <a:t>7/7/2010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0CCC9-0A16-4E3A-B37F-943D8536D7C4}" type="datetimeFigureOut">
              <a:rPr lang="en-US" smtClean="0"/>
              <a:pPr/>
              <a:t>7/7/2010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0CCC9-0A16-4E3A-B37F-943D8536D7C4}" type="datetimeFigureOut">
              <a:rPr lang="en-US" smtClean="0"/>
              <a:pPr/>
              <a:t>7/7/2010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0CCC9-0A16-4E3A-B37F-943D8536D7C4}" type="datetimeFigureOut">
              <a:rPr lang="en-US" smtClean="0"/>
              <a:pPr/>
              <a:t>7/7/2010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B0CCC9-0A16-4E3A-B37F-943D8536D7C4}" type="datetimeFigureOut">
              <a:rPr lang="en-US" smtClean="0"/>
              <a:pPr/>
              <a:t>7/7/2010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6B0CCC9-0A16-4E3A-B37F-943D8536D7C4}" type="datetimeFigureOut">
              <a:rPr lang="en-US" smtClean="0"/>
              <a:pPr/>
              <a:t>7/7/2010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B0CCC9-0A16-4E3A-B37F-943D8536D7C4}" type="datetimeFigureOut">
              <a:rPr lang="en-US" smtClean="0"/>
              <a:pPr/>
              <a:t>7/7/2010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B0CCC9-0A16-4E3A-B37F-943D8536D7C4}" type="datetimeFigureOut">
              <a:rPr lang="en-US" smtClean="0"/>
              <a:pPr/>
              <a:t>7/7/2010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B0CCC9-0A16-4E3A-B37F-943D8536D7C4}" type="datetimeFigureOut">
              <a:rPr lang="en-US" smtClean="0"/>
              <a:pPr/>
              <a:t>7/7/2010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0CCC9-0A16-4E3A-B37F-943D8536D7C4}" type="datetimeFigureOut">
              <a:rPr lang="en-US" smtClean="0"/>
              <a:pPr/>
              <a:t>7/7/2010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B0CCC9-0A16-4E3A-B37F-943D8536D7C4}" type="datetimeFigureOut">
              <a:rPr lang="en-US" smtClean="0"/>
              <a:pPr/>
              <a:t>7/7/2010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84E898-A8EF-425A-9CBD-0D061B70B9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0CCC9-0A16-4E3A-B37F-943D8536D7C4}" type="datetimeFigureOut">
              <a:rPr lang="en-US" smtClean="0"/>
              <a:pPr/>
              <a:t>7/7/2010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84E898-A8EF-425A-9CBD-0D061B70B9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ust_fall.gif"/>
          <p:cNvPicPr>
            <a:picLocks noChangeAspect="1"/>
          </p:cNvPicPr>
          <p:nvPr/>
        </p:nvPicPr>
        <p:blipFill>
          <a:blip r:embed="rId2" cstate="print"/>
          <a:stretch>
            <a:fillRect/>
          </a:stretch>
        </p:blipFill>
        <p:spPr>
          <a:xfrm>
            <a:off x="1676400" y="3429000"/>
            <a:ext cx="5619750" cy="3095625"/>
          </a:xfrm>
          <a:prstGeom prst="rect">
            <a:avLst/>
          </a:prstGeom>
        </p:spPr>
      </p:pic>
      <p:sp>
        <p:nvSpPr>
          <p:cNvPr id="2" name="Title 1"/>
          <p:cNvSpPr>
            <a:spLocks noGrp="1"/>
          </p:cNvSpPr>
          <p:nvPr>
            <p:ph type="ctrTitle"/>
          </p:nvPr>
        </p:nvSpPr>
        <p:spPr>
          <a:xfrm>
            <a:off x="685800" y="381001"/>
            <a:ext cx="7772400" cy="1981199"/>
          </a:xfrm>
        </p:spPr>
        <p:txBody>
          <a:bodyPr>
            <a:normAutofit fontScale="90000"/>
          </a:bodyPr>
          <a:lstStyle/>
          <a:p>
            <a:r>
              <a:rPr lang="en-US" sz="8000" b="1" dirty="0" smtClean="0"/>
              <a:t>Trust</a:t>
            </a:r>
            <a:r>
              <a:rPr lang="en-US" dirty="0" smtClean="0"/>
              <a:t/>
            </a:r>
            <a:br>
              <a:rPr lang="en-US" dirty="0" smtClean="0"/>
            </a:br>
            <a:r>
              <a:rPr lang="en-US" dirty="0" smtClean="0"/>
              <a:t>The Key Component</a:t>
            </a:r>
            <a:endParaRPr lang="en-US" dirty="0"/>
          </a:p>
        </p:txBody>
      </p:sp>
      <p:sp>
        <p:nvSpPr>
          <p:cNvPr id="3" name="Subtitle 2"/>
          <p:cNvSpPr>
            <a:spLocks noGrp="1"/>
          </p:cNvSpPr>
          <p:nvPr>
            <p:ph type="subTitle" idx="1"/>
          </p:nvPr>
        </p:nvSpPr>
        <p:spPr>
          <a:xfrm>
            <a:off x="1371600" y="2209800"/>
            <a:ext cx="6400800" cy="1752600"/>
          </a:xfrm>
        </p:spPr>
        <p:txBody>
          <a:bodyPr/>
          <a:lstStyle/>
          <a:p>
            <a:r>
              <a:rPr lang="en-US" dirty="0" smtClean="0"/>
              <a:t>John Horak</a:t>
            </a:r>
          </a:p>
          <a:p>
            <a:r>
              <a:rPr lang="en-US" dirty="0" smtClean="0"/>
              <a:t>Region 18</a:t>
            </a:r>
          </a:p>
          <a:p>
            <a:r>
              <a:rPr lang="en-US" dirty="0" smtClean="0"/>
              <a:t>jhorak@esc18.net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aves-patterns-in-space-and-time.jpg"/>
          <p:cNvPicPr>
            <a:picLocks noGrp="1" noChangeAspect="1"/>
          </p:cNvPicPr>
          <p:nvPr>
            <p:ph idx="1"/>
          </p:nvPr>
        </p:nvPicPr>
        <p:blipFill>
          <a:blip r:embed="rId2" cstate="print"/>
          <a:stretch>
            <a:fillRect/>
          </a:stretch>
        </p:blipFill>
        <p:spPr>
          <a:xfrm>
            <a:off x="0" y="0"/>
            <a:ext cx="9144000" cy="6858000"/>
          </a:xfrm>
        </p:spPr>
      </p:pic>
      <p:sp>
        <p:nvSpPr>
          <p:cNvPr id="2" name="Title 1"/>
          <p:cNvSpPr>
            <a:spLocks noGrp="1"/>
          </p:cNvSpPr>
          <p:nvPr>
            <p:ph type="title"/>
          </p:nvPr>
        </p:nvSpPr>
        <p:spPr/>
        <p:txBody>
          <a:bodyPr>
            <a:normAutofit/>
          </a:bodyPr>
          <a:lstStyle/>
          <a:p>
            <a:r>
              <a:rPr lang="en-US" sz="6000" b="1" dirty="0" smtClean="0"/>
              <a:t>Five Waves of Trust</a:t>
            </a:r>
            <a:endParaRPr lang="en-US" sz="60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angingon_david_niblack_sml.jpg"/>
          <p:cNvPicPr>
            <a:picLocks noGrp="1" noChangeAspect="1"/>
          </p:cNvPicPr>
          <p:nvPr>
            <p:ph idx="1"/>
          </p:nvPr>
        </p:nvPicPr>
        <p:blipFill>
          <a:blip r:embed="rId2" cstate="print"/>
          <a:stretch>
            <a:fillRect/>
          </a:stretch>
        </p:blipFill>
        <p:spPr>
          <a:xfrm>
            <a:off x="0" y="0"/>
            <a:ext cx="9144000" cy="6858000"/>
          </a:xfrm>
        </p:spPr>
      </p:pic>
      <p:sp>
        <p:nvSpPr>
          <p:cNvPr id="2" name="Title 1"/>
          <p:cNvSpPr>
            <a:spLocks noGrp="1"/>
          </p:cNvSpPr>
          <p:nvPr>
            <p:ph type="title"/>
          </p:nvPr>
        </p:nvSpPr>
        <p:spPr/>
        <p:txBody>
          <a:bodyPr>
            <a:normAutofit/>
          </a:bodyPr>
          <a:lstStyle/>
          <a:p>
            <a:r>
              <a:rPr lang="en-US" sz="6000" b="1" dirty="0" smtClean="0"/>
              <a:t>Self Trust</a:t>
            </a:r>
            <a:endParaRPr lang="en-US" sz="60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elationships.gif"/>
          <p:cNvPicPr>
            <a:picLocks noGrp="1" noChangeAspect="1"/>
          </p:cNvPicPr>
          <p:nvPr>
            <p:ph idx="1"/>
          </p:nvPr>
        </p:nvPicPr>
        <p:blipFill>
          <a:blip r:embed="rId2" cstate="print"/>
          <a:stretch>
            <a:fillRect/>
          </a:stretch>
        </p:blipFill>
        <p:spPr>
          <a:xfrm>
            <a:off x="0" y="0"/>
            <a:ext cx="9144000" cy="6858000"/>
          </a:xfrm>
        </p:spPr>
      </p:pic>
      <p:sp>
        <p:nvSpPr>
          <p:cNvPr id="2" name="Title 1"/>
          <p:cNvSpPr>
            <a:spLocks noGrp="1"/>
          </p:cNvSpPr>
          <p:nvPr>
            <p:ph type="title"/>
          </p:nvPr>
        </p:nvSpPr>
        <p:spPr/>
        <p:txBody>
          <a:bodyPr>
            <a:normAutofit/>
          </a:bodyPr>
          <a:lstStyle/>
          <a:p>
            <a:r>
              <a:rPr lang="en-US" sz="6000" b="1" dirty="0" smtClean="0"/>
              <a:t>Relational Trust</a:t>
            </a:r>
            <a:endParaRPr lang="en-US" sz="60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Trust</a:t>
            </a:r>
            <a:endParaRPr lang="en-US" dirty="0"/>
          </a:p>
        </p:txBody>
      </p:sp>
      <p:pic>
        <p:nvPicPr>
          <p:cNvPr id="4" name="Content Placeholder 3" descr="Globe.JPG"/>
          <p:cNvPicPr>
            <a:picLocks noGrp="1" noChangeAspect="1"/>
          </p:cNvPicPr>
          <p:nvPr>
            <p:ph idx="1"/>
          </p:nvPr>
        </p:nvPicPr>
        <p:blipFill>
          <a:blip r:embed="rId2" cstate="print"/>
          <a:stretch>
            <a:fillRect/>
          </a:stretch>
        </p:blipFill>
        <p:spPr>
          <a:xfrm>
            <a:off x="1168890" y="1600200"/>
            <a:ext cx="6806219" cy="45259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_18194_01.jpg"/>
          <p:cNvPicPr>
            <a:picLocks noGrp="1" noChangeAspect="1"/>
          </p:cNvPicPr>
          <p:nvPr>
            <p:ph idx="1"/>
          </p:nvPr>
        </p:nvPicPr>
        <p:blipFill>
          <a:blip r:embed="rId2" cstate="print"/>
          <a:stretch>
            <a:fillRect/>
          </a:stretch>
        </p:blipFill>
        <p:spPr>
          <a:xfrm>
            <a:off x="0" y="0"/>
            <a:ext cx="9144000" cy="7086600"/>
          </a:xfrm>
        </p:spPr>
      </p:pic>
      <p:sp>
        <p:nvSpPr>
          <p:cNvPr id="2" name="Title 1"/>
          <p:cNvSpPr>
            <a:spLocks noGrp="1"/>
          </p:cNvSpPr>
          <p:nvPr>
            <p:ph type="title"/>
          </p:nvPr>
        </p:nvSpPr>
        <p:spPr>
          <a:xfrm>
            <a:off x="0" y="228600"/>
            <a:ext cx="8229600" cy="1143000"/>
          </a:xfrm>
        </p:spPr>
        <p:txBody>
          <a:bodyPr>
            <a:normAutofit/>
          </a:bodyPr>
          <a:lstStyle/>
          <a:p>
            <a:pPr algn="l"/>
            <a:r>
              <a:rPr lang="en-US" sz="6000" b="1" dirty="0" smtClean="0"/>
              <a:t>Market Trust</a:t>
            </a:r>
            <a:endParaRPr lang="en-US" sz="60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Societal Trust</a:t>
            </a:r>
            <a:endParaRPr lang="en-US" dirty="0"/>
          </a:p>
        </p:txBody>
      </p:sp>
      <p:pic>
        <p:nvPicPr>
          <p:cNvPr id="4" name="Content Placeholder 3" descr="iStock_000003402082XSmall.jpg"/>
          <p:cNvPicPr>
            <a:picLocks noGrp="1" noChangeAspect="1"/>
          </p:cNvPicPr>
          <p:nvPr>
            <p:ph idx="1"/>
          </p:nvPr>
        </p:nvPicPr>
        <p:blipFill>
          <a:blip r:embed="rId2" cstate="print"/>
          <a:stretch>
            <a:fillRect/>
          </a:stretch>
        </p:blipFill>
        <p:spPr>
          <a:xfrm>
            <a:off x="1752600" y="1295400"/>
            <a:ext cx="5486400" cy="48768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Restoring Trust</a:t>
            </a:r>
            <a:endParaRPr lang="en-US" dirty="0"/>
          </a:p>
        </p:txBody>
      </p:sp>
      <p:sp>
        <p:nvSpPr>
          <p:cNvPr id="3" name="Content Placeholder 2"/>
          <p:cNvSpPr>
            <a:spLocks noGrp="1"/>
          </p:cNvSpPr>
          <p:nvPr>
            <p:ph idx="1"/>
          </p:nvPr>
        </p:nvSpPr>
        <p:spPr/>
        <p:txBody>
          <a:bodyPr/>
          <a:lstStyle/>
          <a:p>
            <a:r>
              <a:rPr lang="en-US" dirty="0" smtClean="0"/>
              <a:t>Trust is the absolute key to long term success.</a:t>
            </a:r>
          </a:p>
          <a:p>
            <a:pPr>
              <a:buNone/>
            </a:pPr>
            <a:r>
              <a:rPr lang="en-US" dirty="0" smtClean="0"/>
              <a:t>                                           Jim Burke</a:t>
            </a:r>
          </a:p>
          <a:p>
            <a:pPr>
              <a:buNone/>
            </a:pPr>
            <a:r>
              <a:rPr lang="en-US" dirty="0"/>
              <a:t> </a:t>
            </a:r>
            <a:r>
              <a:rPr lang="en-US" dirty="0" smtClean="0"/>
              <a:t>                                          CEO, Johnson &amp; Johnson </a:t>
            </a:r>
            <a:endParaRPr lang="en-US" dirty="0"/>
          </a:p>
        </p:txBody>
      </p:sp>
      <p:pic>
        <p:nvPicPr>
          <p:cNvPr id="4" name="Picture 3" descr="0626_oped_cheers.ART_GAJ13R3BV.1+dog_oped.standalone.prod_affiliate.58.jpg"/>
          <p:cNvPicPr>
            <a:picLocks noChangeAspect="1"/>
          </p:cNvPicPr>
          <p:nvPr/>
        </p:nvPicPr>
        <p:blipFill>
          <a:blip r:embed="rId2" cstate="print"/>
          <a:stretch>
            <a:fillRect/>
          </a:stretch>
        </p:blipFill>
        <p:spPr>
          <a:xfrm>
            <a:off x="152400" y="2514600"/>
            <a:ext cx="4227195" cy="43434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Principle of Credibility</a:t>
            </a:r>
            <a:endParaRPr lang="en-US" dirty="0"/>
          </a:p>
        </p:txBody>
      </p:sp>
      <p:sp>
        <p:nvSpPr>
          <p:cNvPr id="3" name="Content Placeholder 2"/>
          <p:cNvSpPr>
            <a:spLocks noGrp="1"/>
          </p:cNvSpPr>
          <p:nvPr>
            <p:ph idx="1"/>
          </p:nvPr>
        </p:nvSpPr>
        <p:spPr/>
        <p:txBody>
          <a:bodyPr/>
          <a:lstStyle/>
          <a:p>
            <a:r>
              <a:rPr lang="en-US" dirty="0" smtClean="0"/>
              <a:t>Four Cores</a:t>
            </a:r>
          </a:p>
          <a:p>
            <a:r>
              <a:rPr lang="en-US" dirty="0" smtClean="0"/>
              <a:t>Integrity – Honest and Congruent</a:t>
            </a:r>
          </a:p>
          <a:p>
            <a:r>
              <a:rPr lang="en-US" dirty="0" smtClean="0"/>
              <a:t>Good Intent – you are not trying to deceive or protect anyone, hidden agenda</a:t>
            </a:r>
          </a:p>
          <a:p>
            <a:r>
              <a:rPr lang="en-US" dirty="0" smtClean="0"/>
              <a:t>Credentials are Excellent</a:t>
            </a:r>
          </a:p>
          <a:p>
            <a:r>
              <a:rPr lang="en-US" dirty="0" smtClean="0"/>
              <a:t>Good Track Record</a:t>
            </a:r>
          </a:p>
        </p:txBody>
      </p:sp>
      <p:pic>
        <p:nvPicPr>
          <p:cNvPr id="4" name="Picture 3" descr="butterfly.jpg"/>
          <p:cNvPicPr>
            <a:picLocks noChangeAspect="1"/>
          </p:cNvPicPr>
          <p:nvPr/>
        </p:nvPicPr>
        <p:blipFill>
          <a:blip r:embed="rId2" cstate="print"/>
          <a:stretch>
            <a:fillRect/>
          </a:stretch>
        </p:blipFill>
        <p:spPr>
          <a:xfrm>
            <a:off x="5486400" y="3810000"/>
            <a:ext cx="3224784" cy="2859024"/>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 ready to face the lawyer for the defense!</a:t>
            </a:r>
            <a:endParaRPr lang="en-US" dirty="0"/>
          </a:p>
        </p:txBody>
      </p:sp>
      <p:pic>
        <p:nvPicPr>
          <p:cNvPr id="4" name="Content Placeholder 3" descr="conflict 45.jpg"/>
          <p:cNvPicPr>
            <a:picLocks noGrp="1" noChangeAspect="1"/>
          </p:cNvPicPr>
          <p:nvPr>
            <p:ph idx="1"/>
          </p:nvPr>
        </p:nvPicPr>
        <p:blipFill>
          <a:blip r:embed="rId2" cstate="print"/>
          <a:stretch>
            <a:fillRect/>
          </a:stretch>
        </p:blipFill>
        <p:spPr>
          <a:xfrm>
            <a:off x="2266950" y="1761331"/>
            <a:ext cx="4610100" cy="42037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credible to yourself</a:t>
            </a:r>
            <a:endParaRPr lang="en-US" dirty="0"/>
          </a:p>
        </p:txBody>
      </p:sp>
      <p:pic>
        <p:nvPicPr>
          <p:cNvPr id="4" name="Content Placeholder 3" descr="9.jpg"/>
          <p:cNvPicPr>
            <a:picLocks noGrp="1" noChangeAspect="1"/>
          </p:cNvPicPr>
          <p:nvPr>
            <p:ph idx="1"/>
          </p:nvPr>
        </p:nvPicPr>
        <p:blipFill>
          <a:blip r:embed="rId2" cstate="print"/>
          <a:stretch>
            <a:fillRect/>
          </a:stretch>
        </p:blipFill>
        <p:spPr>
          <a:xfrm>
            <a:off x="3195637" y="2396331"/>
            <a:ext cx="2752725" cy="29337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a:t>
            </a:r>
            <a:endParaRPr lang="en-US" dirty="0"/>
          </a:p>
        </p:txBody>
      </p:sp>
      <p:sp>
        <p:nvSpPr>
          <p:cNvPr id="3" name="Content Placeholder 2"/>
          <p:cNvSpPr>
            <a:spLocks noGrp="1"/>
          </p:cNvSpPr>
          <p:nvPr>
            <p:ph idx="1"/>
          </p:nvPr>
        </p:nvSpPr>
        <p:spPr/>
        <p:txBody>
          <a:bodyPr/>
          <a:lstStyle/>
          <a:p>
            <a:r>
              <a:rPr lang="en-US" dirty="0" smtClean="0"/>
              <a:t>Whether you are on a sports team, in an office or a member of a family, if you can’t trust one another there’s going to be trouble.</a:t>
            </a:r>
          </a:p>
          <a:p>
            <a:pPr>
              <a:buNone/>
            </a:pPr>
            <a:r>
              <a:rPr lang="en-US" dirty="0"/>
              <a:t> </a:t>
            </a:r>
            <a:r>
              <a:rPr lang="en-US" dirty="0" smtClean="0"/>
              <a:t>                                            Joe </a:t>
            </a:r>
            <a:r>
              <a:rPr lang="en-US" dirty="0" err="1" smtClean="0"/>
              <a:t>Paterno</a:t>
            </a:r>
            <a:endParaRPr lang="en-US" dirty="0"/>
          </a:p>
          <a:p>
            <a:pPr>
              <a:buNone/>
            </a:pPr>
            <a:r>
              <a:rPr lang="en-US" dirty="0" smtClean="0"/>
              <a:t>                                              Penn State</a:t>
            </a:r>
            <a:endParaRPr lang="en-US" dirty="0"/>
          </a:p>
        </p:txBody>
      </p:sp>
      <p:pic>
        <p:nvPicPr>
          <p:cNvPr id="4" name="Picture 3" descr="joe_paterno.jpg"/>
          <p:cNvPicPr>
            <a:picLocks noChangeAspect="1"/>
          </p:cNvPicPr>
          <p:nvPr/>
        </p:nvPicPr>
        <p:blipFill>
          <a:blip r:embed="rId2" cstate="print"/>
          <a:stretch>
            <a:fillRect/>
          </a:stretch>
        </p:blipFill>
        <p:spPr>
          <a:xfrm>
            <a:off x="609600" y="3352800"/>
            <a:ext cx="2857500" cy="28575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Little things count. Like when someone calls in to talk to a manager and his assistant says he is in a meeting when he is not.  It’s the little things that employees notice.</a:t>
            </a:r>
          </a:p>
          <a:p>
            <a:pPr>
              <a:buNone/>
            </a:pPr>
            <a:r>
              <a:rPr lang="en-US" dirty="0" smtClean="0"/>
              <a:t>                                              Frank </a:t>
            </a:r>
            <a:r>
              <a:rPr lang="en-US" dirty="0" err="1" smtClean="0"/>
              <a:t>Vandersloot</a:t>
            </a:r>
            <a:endParaRPr lang="en-US" dirty="0" smtClean="0"/>
          </a:p>
          <a:p>
            <a:pPr>
              <a:buNone/>
            </a:pPr>
            <a:r>
              <a:rPr lang="en-US" dirty="0"/>
              <a:t> </a:t>
            </a:r>
            <a:r>
              <a:rPr lang="en-US" dirty="0" smtClean="0"/>
              <a:t>                                              CEO of </a:t>
            </a:r>
            <a:r>
              <a:rPr lang="en-US" dirty="0" err="1" smtClean="0"/>
              <a:t>Melaleuca</a:t>
            </a:r>
            <a:endParaRPr lang="en-US" dirty="0"/>
          </a:p>
        </p:txBody>
      </p:sp>
      <p:pic>
        <p:nvPicPr>
          <p:cNvPr id="4" name="Picture 3" descr="77000463.jpg"/>
          <p:cNvPicPr>
            <a:picLocks noChangeAspect="1"/>
          </p:cNvPicPr>
          <p:nvPr/>
        </p:nvPicPr>
        <p:blipFill>
          <a:blip r:embed="rId2" cstate="print"/>
          <a:stretch>
            <a:fillRect/>
          </a:stretch>
        </p:blipFill>
        <p:spPr>
          <a:xfrm>
            <a:off x="1143000" y="3810000"/>
            <a:ext cx="2057400" cy="2590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ee_w_roots.jpg"/>
          <p:cNvPicPr>
            <a:picLocks noChangeAspect="1"/>
          </p:cNvPicPr>
          <p:nvPr/>
        </p:nvPicPr>
        <p:blipFill>
          <a:blip r:embed="rId2" cstate="print"/>
          <a:stretch>
            <a:fillRect/>
          </a:stretch>
        </p:blipFill>
        <p:spPr>
          <a:xfrm>
            <a:off x="1143000" y="762000"/>
            <a:ext cx="7315200" cy="5943600"/>
          </a:xfrm>
          <a:prstGeom prst="rect">
            <a:avLst/>
          </a:prstGeom>
        </p:spPr>
      </p:pic>
      <p:sp>
        <p:nvSpPr>
          <p:cNvPr id="5" name="TextBox 4"/>
          <p:cNvSpPr txBox="1"/>
          <p:nvPr/>
        </p:nvSpPr>
        <p:spPr>
          <a:xfrm>
            <a:off x="609600" y="304800"/>
            <a:ext cx="7696200" cy="584775"/>
          </a:xfrm>
          <a:prstGeom prst="rect">
            <a:avLst/>
          </a:prstGeom>
          <a:noFill/>
        </p:spPr>
        <p:txBody>
          <a:bodyPr wrap="square" rtlCol="0">
            <a:spAutoFit/>
          </a:bodyPr>
          <a:lstStyle/>
          <a:p>
            <a:pPr algn="ctr"/>
            <a:r>
              <a:rPr lang="en-US" sz="3200" b="1" dirty="0" smtClean="0"/>
              <a:t>The 4 Cores of Credibility</a:t>
            </a:r>
            <a:endParaRPr lang="en-US" sz="3200" b="1" dirty="0"/>
          </a:p>
        </p:txBody>
      </p:sp>
      <p:sp>
        <p:nvSpPr>
          <p:cNvPr id="6" name="TextBox 5"/>
          <p:cNvSpPr txBox="1"/>
          <p:nvPr/>
        </p:nvSpPr>
        <p:spPr>
          <a:xfrm>
            <a:off x="4038600" y="4572000"/>
            <a:ext cx="1624740" cy="523220"/>
          </a:xfrm>
          <a:prstGeom prst="rect">
            <a:avLst/>
          </a:prstGeom>
          <a:solidFill>
            <a:schemeClr val="bg1"/>
          </a:solidFill>
        </p:spPr>
        <p:txBody>
          <a:bodyPr wrap="none" rtlCol="0">
            <a:spAutoFit/>
          </a:bodyPr>
          <a:lstStyle/>
          <a:p>
            <a:r>
              <a:rPr lang="en-US" sz="2800" b="1" dirty="0"/>
              <a:t>Character</a:t>
            </a:r>
          </a:p>
        </p:txBody>
      </p:sp>
      <p:sp>
        <p:nvSpPr>
          <p:cNvPr id="7" name="TextBox 6"/>
          <p:cNvSpPr txBox="1"/>
          <p:nvPr/>
        </p:nvSpPr>
        <p:spPr>
          <a:xfrm>
            <a:off x="4343400" y="5486400"/>
            <a:ext cx="1219200" cy="369332"/>
          </a:xfrm>
          <a:prstGeom prst="rect">
            <a:avLst/>
          </a:prstGeom>
          <a:solidFill>
            <a:schemeClr val="bg1"/>
          </a:solidFill>
        </p:spPr>
        <p:txBody>
          <a:bodyPr wrap="square" rtlCol="0">
            <a:spAutoFit/>
          </a:bodyPr>
          <a:lstStyle/>
          <a:p>
            <a:pPr algn="ctr"/>
            <a:r>
              <a:rPr lang="en-US" b="1" dirty="0" smtClean="0"/>
              <a:t>1. Integrity</a:t>
            </a:r>
            <a:endParaRPr lang="en-US" b="1" dirty="0"/>
          </a:p>
        </p:txBody>
      </p:sp>
      <p:sp>
        <p:nvSpPr>
          <p:cNvPr id="8" name="TextBox 7"/>
          <p:cNvSpPr txBox="1"/>
          <p:nvPr/>
        </p:nvSpPr>
        <p:spPr>
          <a:xfrm>
            <a:off x="4343400" y="3810000"/>
            <a:ext cx="991938" cy="369332"/>
          </a:xfrm>
          <a:prstGeom prst="rect">
            <a:avLst/>
          </a:prstGeom>
          <a:solidFill>
            <a:schemeClr val="bg1"/>
          </a:solidFill>
        </p:spPr>
        <p:txBody>
          <a:bodyPr wrap="none" rtlCol="0">
            <a:spAutoFit/>
          </a:bodyPr>
          <a:lstStyle/>
          <a:p>
            <a:r>
              <a:rPr lang="en-US" b="1" dirty="0" smtClean="0"/>
              <a:t>2. Intent</a:t>
            </a:r>
            <a:endParaRPr lang="en-US" b="1" dirty="0"/>
          </a:p>
        </p:txBody>
      </p:sp>
      <p:sp>
        <p:nvSpPr>
          <p:cNvPr id="9" name="TextBox 8"/>
          <p:cNvSpPr txBox="1"/>
          <p:nvPr/>
        </p:nvSpPr>
        <p:spPr>
          <a:xfrm>
            <a:off x="4038600" y="3276600"/>
            <a:ext cx="1576072" cy="369332"/>
          </a:xfrm>
          <a:prstGeom prst="rect">
            <a:avLst/>
          </a:prstGeom>
          <a:solidFill>
            <a:schemeClr val="bg1"/>
          </a:solidFill>
        </p:spPr>
        <p:txBody>
          <a:bodyPr wrap="none" rtlCol="0">
            <a:spAutoFit/>
          </a:bodyPr>
          <a:lstStyle/>
          <a:p>
            <a:r>
              <a:rPr lang="en-US" b="1" dirty="0" smtClean="0"/>
              <a:t>3. Capabilities</a:t>
            </a:r>
            <a:endParaRPr lang="en-US" b="1" dirty="0"/>
          </a:p>
        </p:txBody>
      </p:sp>
      <p:sp>
        <p:nvSpPr>
          <p:cNvPr id="10" name="TextBox 9"/>
          <p:cNvSpPr txBox="1"/>
          <p:nvPr/>
        </p:nvSpPr>
        <p:spPr>
          <a:xfrm>
            <a:off x="3810000" y="2514600"/>
            <a:ext cx="2056589" cy="523220"/>
          </a:xfrm>
          <a:prstGeom prst="rect">
            <a:avLst/>
          </a:prstGeom>
          <a:solidFill>
            <a:schemeClr val="bg1"/>
          </a:solidFill>
        </p:spPr>
        <p:txBody>
          <a:bodyPr wrap="none" rtlCol="0">
            <a:spAutoFit/>
          </a:bodyPr>
          <a:lstStyle/>
          <a:p>
            <a:r>
              <a:rPr lang="en-US" sz="2800" b="1" dirty="0" smtClean="0"/>
              <a:t>Competence</a:t>
            </a:r>
            <a:endParaRPr lang="en-US" sz="2800" b="1" dirty="0"/>
          </a:p>
        </p:txBody>
      </p:sp>
      <p:sp>
        <p:nvSpPr>
          <p:cNvPr id="11" name="TextBox 10"/>
          <p:cNvSpPr txBox="1"/>
          <p:nvPr/>
        </p:nvSpPr>
        <p:spPr>
          <a:xfrm>
            <a:off x="4191000" y="1676400"/>
            <a:ext cx="1099788" cy="369332"/>
          </a:xfrm>
          <a:prstGeom prst="rect">
            <a:avLst/>
          </a:prstGeom>
          <a:solidFill>
            <a:schemeClr val="bg1"/>
          </a:solidFill>
        </p:spPr>
        <p:txBody>
          <a:bodyPr wrap="none" rtlCol="0">
            <a:spAutoFit/>
          </a:bodyPr>
          <a:lstStyle/>
          <a:p>
            <a:r>
              <a:rPr lang="en-US" b="1" dirty="0" smtClean="0"/>
              <a:t>4. Results</a:t>
            </a:r>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Integrity</a:t>
            </a:r>
            <a:endParaRPr lang="en-US" dirty="0"/>
          </a:p>
        </p:txBody>
      </p:sp>
      <p:sp>
        <p:nvSpPr>
          <p:cNvPr id="3" name="Content Placeholder 2"/>
          <p:cNvSpPr>
            <a:spLocks noGrp="1"/>
          </p:cNvSpPr>
          <p:nvPr>
            <p:ph idx="1"/>
          </p:nvPr>
        </p:nvSpPr>
        <p:spPr/>
        <p:txBody>
          <a:bodyPr/>
          <a:lstStyle/>
          <a:p>
            <a:r>
              <a:rPr lang="en-US" dirty="0" smtClean="0"/>
              <a:t>He who is careless with the truth in small matters cannot be trusted with important matters.  - Albert Einstein</a:t>
            </a:r>
          </a:p>
          <a:p>
            <a:r>
              <a:rPr lang="en-US" dirty="0" smtClean="0"/>
              <a:t>There is no gap between intent and behavior.</a:t>
            </a:r>
          </a:p>
          <a:p>
            <a:r>
              <a:rPr lang="en-US" dirty="0" smtClean="0"/>
              <a:t>Recognizing principle and putting it above self.</a:t>
            </a:r>
          </a:p>
          <a:p>
            <a:r>
              <a:rPr lang="en-US" dirty="0" smtClean="0"/>
              <a:t>Standing firmly for principle, even in the face of opposition.</a:t>
            </a:r>
            <a:endParaRPr lang="en-US" dirty="0"/>
          </a:p>
        </p:txBody>
      </p:sp>
      <p:pic>
        <p:nvPicPr>
          <p:cNvPr id="4" name="Picture 3" descr="FruitBasket.png"/>
          <p:cNvPicPr>
            <a:picLocks noChangeAspect="1"/>
          </p:cNvPicPr>
          <p:nvPr/>
        </p:nvPicPr>
        <p:blipFill>
          <a:blip r:embed="rId2" cstate="print"/>
          <a:stretch>
            <a:fillRect/>
          </a:stretch>
        </p:blipFill>
        <p:spPr>
          <a:xfrm>
            <a:off x="5181600" y="4457962"/>
            <a:ext cx="3962400" cy="240003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Courage to do the right thing</a:t>
            </a:r>
            <a:endParaRPr lang="en-US" dirty="0"/>
          </a:p>
        </p:txBody>
      </p:sp>
      <p:sp>
        <p:nvSpPr>
          <p:cNvPr id="3" name="Content Placeholder 2"/>
          <p:cNvSpPr>
            <a:spLocks noGrp="1"/>
          </p:cNvSpPr>
          <p:nvPr>
            <p:ph idx="1"/>
          </p:nvPr>
        </p:nvSpPr>
        <p:spPr/>
        <p:txBody>
          <a:bodyPr/>
          <a:lstStyle/>
          <a:p>
            <a:r>
              <a:rPr lang="en-US" dirty="0" smtClean="0"/>
              <a:t>Courage is the first of the human qualities because it is a quality which guarantees all the others.</a:t>
            </a:r>
          </a:p>
          <a:p>
            <a:pPr>
              <a:buNone/>
            </a:pPr>
            <a:r>
              <a:rPr lang="en-US" dirty="0" smtClean="0"/>
              <a:t>                                    Winston Churchill</a:t>
            </a:r>
            <a:endParaRPr lang="en-US" dirty="0"/>
          </a:p>
        </p:txBody>
      </p:sp>
      <p:pic>
        <p:nvPicPr>
          <p:cNvPr id="4" name="Picture 3" descr="winston_churchill.jpg"/>
          <p:cNvPicPr>
            <a:picLocks noChangeAspect="1"/>
          </p:cNvPicPr>
          <p:nvPr/>
        </p:nvPicPr>
        <p:blipFill>
          <a:blip r:embed="rId2" cstate="print"/>
          <a:stretch>
            <a:fillRect/>
          </a:stretch>
        </p:blipFill>
        <p:spPr>
          <a:xfrm>
            <a:off x="1066800" y="3276600"/>
            <a:ext cx="2438400" cy="33528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ranges3.jpg"/>
          <p:cNvPicPr>
            <a:picLocks noChangeAspect="1"/>
          </p:cNvPicPr>
          <p:nvPr/>
        </p:nvPicPr>
        <p:blipFill>
          <a:blip r:embed="rId2" cstate="print"/>
          <a:stretch>
            <a:fillRect/>
          </a:stretch>
        </p:blipFill>
        <p:spPr>
          <a:xfrm>
            <a:off x="6703742" y="4938132"/>
            <a:ext cx="2440258" cy="1919868"/>
          </a:xfrm>
          <a:prstGeom prst="rect">
            <a:avLst/>
          </a:prstGeom>
        </p:spPr>
      </p:pic>
      <p:sp>
        <p:nvSpPr>
          <p:cNvPr id="2" name="Title 1"/>
          <p:cNvSpPr>
            <a:spLocks noGrp="1"/>
          </p:cNvSpPr>
          <p:nvPr>
            <p:ph type="title"/>
          </p:nvPr>
        </p:nvSpPr>
        <p:spPr/>
        <p:txBody>
          <a:bodyPr/>
          <a:lstStyle/>
          <a:p>
            <a:r>
              <a:rPr lang="en-US" dirty="0" smtClean="0"/>
              <a:t>How to increase your integrity</a:t>
            </a:r>
            <a:endParaRPr lang="en-US" dirty="0"/>
          </a:p>
        </p:txBody>
      </p:sp>
      <p:sp>
        <p:nvSpPr>
          <p:cNvPr id="3" name="Content Placeholder 2"/>
          <p:cNvSpPr>
            <a:spLocks noGrp="1"/>
          </p:cNvSpPr>
          <p:nvPr>
            <p:ph idx="1"/>
          </p:nvPr>
        </p:nvSpPr>
        <p:spPr/>
        <p:txBody>
          <a:bodyPr>
            <a:normAutofit lnSpcReduction="10000"/>
          </a:bodyPr>
          <a:lstStyle/>
          <a:p>
            <a:r>
              <a:rPr lang="en-US" dirty="0" smtClean="0"/>
              <a:t>Do I genuinely try to be </a:t>
            </a:r>
            <a:r>
              <a:rPr lang="en-US" dirty="0" smtClean="0"/>
              <a:t>honest </a:t>
            </a:r>
            <a:r>
              <a:rPr lang="en-US" dirty="0" smtClean="0"/>
              <a:t>in all my interactions with others?</a:t>
            </a:r>
          </a:p>
          <a:p>
            <a:r>
              <a:rPr lang="en-US" dirty="0" smtClean="0"/>
              <a:t>Do I typically “Walk my Talk”</a:t>
            </a:r>
          </a:p>
          <a:p>
            <a:r>
              <a:rPr lang="en-US" dirty="0" smtClean="0"/>
              <a:t>Am I clear on my values? Am I comfortable standing up for them?</a:t>
            </a:r>
          </a:p>
          <a:p>
            <a:r>
              <a:rPr lang="en-US" dirty="0" smtClean="0"/>
              <a:t>Am I open to new truths that may cause me to redefine my values?</a:t>
            </a:r>
          </a:p>
          <a:p>
            <a:r>
              <a:rPr lang="en-US" dirty="0" smtClean="0"/>
              <a:t>Am I able to consistently make and keep commitments to myself?</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Integrity</a:t>
            </a:r>
            <a:endParaRPr lang="en-US" dirty="0"/>
          </a:p>
        </p:txBody>
      </p:sp>
      <p:sp>
        <p:nvSpPr>
          <p:cNvPr id="3" name="Content Placeholder 2"/>
          <p:cNvSpPr>
            <a:spLocks noGrp="1"/>
          </p:cNvSpPr>
          <p:nvPr>
            <p:ph idx="1"/>
          </p:nvPr>
        </p:nvSpPr>
        <p:spPr/>
        <p:txBody>
          <a:bodyPr/>
          <a:lstStyle/>
          <a:p>
            <a:r>
              <a:rPr lang="en-US" dirty="0" smtClean="0"/>
              <a:t>Make and Keep commitments to Yourself</a:t>
            </a:r>
          </a:p>
          <a:p>
            <a:r>
              <a:rPr lang="en-US" dirty="0" smtClean="0"/>
              <a:t>Stand for Something</a:t>
            </a:r>
          </a:p>
          <a:p>
            <a:r>
              <a:rPr lang="en-US" dirty="0" smtClean="0"/>
              <a:t>Be Open</a:t>
            </a:r>
            <a:endParaRPr lang="en-US" dirty="0"/>
          </a:p>
        </p:txBody>
      </p:sp>
      <p:pic>
        <p:nvPicPr>
          <p:cNvPr id="5" name="Picture 4" descr="integrity 33.jpg"/>
          <p:cNvPicPr>
            <a:picLocks noChangeAspect="1"/>
          </p:cNvPicPr>
          <p:nvPr/>
        </p:nvPicPr>
        <p:blipFill>
          <a:blip r:embed="rId2" cstate="print"/>
          <a:stretch>
            <a:fillRect/>
          </a:stretch>
        </p:blipFill>
        <p:spPr>
          <a:xfrm>
            <a:off x="4114800" y="2819400"/>
            <a:ext cx="3152775" cy="36576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Intent</a:t>
            </a:r>
            <a:endParaRPr lang="en-US" dirty="0"/>
          </a:p>
        </p:txBody>
      </p:sp>
      <p:sp>
        <p:nvSpPr>
          <p:cNvPr id="3" name="Content Placeholder 2"/>
          <p:cNvSpPr>
            <a:spLocks noGrp="1"/>
          </p:cNvSpPr>
          <p:nvPr>
            <p:ph idx="1"/>
          </p:nvPr>
        </p:nvSpPr>
        <p:spPr/>
        <p:txBody>
          <a:bodyPr/>
          <a:lstStyle/>
          <a:p>
            <a:r>
              <a:rPr lang="en-US" dirty="0" smtClean="0"/>
              <a:t>What is your agenda?</a:t>
            </a:r>
          </a:p>
          <a:p>
            <a:r>
              <a:rPr lang="en-US" dirty="0" smtClean="0"/>
              <a:t>In law, a man is guilty when he violates the rights of another: In ethics, he is guilty if he thinks of doing so.</a:t>
            </a:r>
          </a:p>
          <a:p>
            <a:pPr>
              <a:buNone/>
            </a:pPr>
            <a:r>
              <a:rPr lang="en-US" dirty="0" smtClean="0"/>
              <a:t>                                   Immanuel Kant</a:t>
            </a:r>
            <a:endParaRPr lang="en-US" dirty="0"/>
          </a:p>
        </p:txBody>
      </p:sp>
      <p:pic>
        <p:nvPicPr>
          <p:cNvPr id="4" name="Picture 3" descr="visual-communication_32640135_350.jpg"/>
          <p:cNvPicPr>
            <a:picLocks noChangeAspect="1"/>
          </p:cNvPicPr>
          <p:nvPr/>
        </p:nvPicPr>
        <p:blipFill>
          <a:blip r:embed="rId2" cstate="print"/>
          <a:stretch>
            <a:fillRect/>
          </a:stretch>
        </p:blipFill>
        <p:spPr>
          <a:xfrm>
            <a:off x="533400" y="3810000"/>
            <a:ext cx="2133600" cy="2667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People just want to know that somebody knows, and cares.</a:t>
            </a:r>
          </a:p>
          <a:p>
            <a:pPr>
              <a:buNone/>
            </a:pPr>
            <a:r>
              <a:rPr lang="en-US" dirty="0" smtClean="0"/>
              <a:t>     </a:t>
            </a:r>
            <a:r>
              <a:rPr lang="en-US" dirty="0" smtClean="0"/>
              <a:t> </a:t>
            </a:r>
            <a:r>
              <a:rPr lang="en-US" dirty="0" smtClean="0"/>
              <a:t>Dennis P. </a:t>
            </a:r>
            <a:r>
              <a:rPr lang="en-US" dirty="0" err="1" smtClean="0"/>
              <a:t>LeStrange</a:t>
            </a:r>
            <a:endParaRPr lang="en-US" dirty="0" smtClean="0"/>
          </a:p>
          <a:p>
            <a:pPr>
              <a:buNone/>
            </a:pPr>
            <a:endParaRPr lang="en-US" dirty="0"/>
          </a:p>
          <a:p>
            <a:pPr>
              <a:buNone/>
            </a:pPr>
            <a:r>
              <a:rPr lang="en-US" dirty="0" smtClean="0"/>
              <a:t>The motive of caring will </a:t>
            </a:r>
            <a:r>
              <a:rPr lang="en-US" dirty="0" smtClean="0"/>
              <a:t>do                             </a:t>
            </a:r>
            <a:r>
              <a:rPr lang="en-US" dirty="0" smtClean="0"/>
              <a:t>more than anything else </a:t>
            </a:r>
            <a:r>
              <a:rPr lang="en-US" dirty="0" smtClean="0"/>
              <a:t>to</a:t>
            </a:r>
          </a:p>
          <a:p>
            <a:pPr>
              <a:buNone/>
            </a:pPr>
            <a:r>
              <a:rPr lang="en-US" dirty="0" smtClean="0"/>
              <a:t> </a:t>
            </a:r>
            <a:r>
              <a:rPr lang="en-US" dirty="0" smtClean="0"/>
              <a:t>build credibility and trust.</a:t>
            </a:r>
            <a:endParaRPr lang="en-US" dirty="0"/>
          </a:p>
        </p:txBody>
      </p:sp>
      <p:pic>
        <p:nvPicPr>
          <p:cNvPr id="4" name="Picture 3" descr="dog_olive1.jpg"/>
          <p:cNvPicPr>
            <a:picLocks noChangeAspect="1"/>
          </p:cNvPicPr>
          <p:nvPr/>
        </p:nvPicPr>
        <p:blipFill>
          <a:blip r:embed="rId2" cstate="print"/>
          <a:stretch>
            <a:fillRect/>
          </a:stretch>
        </p:blipFill>
        <p:spPr>
          <a:xfrm>
            <a:off x="5410200" y="2362200"/>
            <a:ext cx="3314700" cy="381952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The agenda that inspires the greatest trust is seeking mutual benefit.   </a:t>
            </a:r>
            <a:endParaRPr lang="en-US" dirty="0"/>
          </a:p>
        </p:txBody>
      </p:sp>
      <p:pic>
        <p:nvPicPr>
          <p:cNvPr id="4" name="Picture 3" descr="03-ps101-6~symbiosis-posters.jpg"/>
          <p:cNvPicPr>
            <a:picLocks noChangeAspect="1"/>
          </p:cNvPicPr>
          <p:nvPr/>
        </p:nvPicPr>
        <p:blipFill>
          <a:blip r:embed="rId2" cstate="print"/>
          <a:stretch>
            <a:fillRect/>
          </a:stretch>
        </p:blipFill>
        <p:spPr>
          <a:xfrm>
            <a:off x="2133600" y="2590800"/>
            <a:ext cx="4800600" cy="40386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a:t>
            </a:r>
            <a:endParaRPr lang="en-US" dirty="0"/>
          </a:p>
        </p:txBody>
      </p:sp>
      <p:sp>
        <p:nvSpPr>
          <p:cNvPr id="3" name="Content Placeholder 2"/>
          <p:cNvSpPr>
            <a:spLocks noGrp="1"/>
          </p:cNvSpPr>
          <p:nvPr>
            <p:ph idx="1"/>
          </p:nvPr>
        </p:nvSpPr>
        <p:spPr/>
        <p:txBody>
          <a:bodyPr/>
          <a:lstStyle/>
          <a:p>
            <a:r>
              <a:rPr lang="en-US" dirty="0" smtClean="0"/>
              <a:t>The behavior that best creates credibility and inspires trust is acting in the best interest of others.</a:t>
            </a:r>
            <a:endParaRPr lang="en-US" dirty="0"/>
          </a:p>
        </p:txBody>
      </p:sp>
      <p:pic>
        <p:nvPicPr>
          <p:cNvPr id="5" name="Picture 4" descr="6a00d8341c5e1453ef0111685d9c11970c-800wi.jpg"/>
          <p:cNvPicPr>
            <a:picLocks noChangeAspect="1"/>
          </p:cNvPicPr>
          <p:nvPr/>
        </p:nvPicPr>
        <p:blipFill>
          <a:blip r:embed="rId2" cstate="print"/>
          <a:stretch>
            <a:fillRect/>
          </a:stretch>
        </p:blipFill>
        <p:spPr>
          <a:xfrm>
            <a:off x="2362200" y="3048000"/>
            <a:ext cx="4343400" cy="33528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429000"/>
            <a:ext cx="8229600" cy="3429000"/>
          </a:xfrm>
        </p:spPr>
        <p:txBody>
          <a:bodyPr>
            <a:normAutofit/>
          </a:bodyPr>
          <a:lstStyle/>
          <a:p>
            <a:r>
              <a:rPr lang="en-US" sz="2800" dirty="0" smtClean="0"/>
              <a:t>Only 51% of employees trust top management</a:t>
            </a:r>
          </a:p>
          <a:p>
            <a:r>
              <a:rPr lang="en-US" sz="2800" dirty="0" smtClean="0"/>
              <a:t>Only 36% of employees believe their leaders act with honesty and integrity.</a:t>
            </a:r>
          </a:p>
          <a:p>
            <a:r>
              <a:rPr lang="en-US" sz="2800" dirty="0" smtClean="0"/>
              <a:t>Over the past </a:t>
            </a:r>
            <a:r>
              <a:rPr lang="en-US" sz="2800" dirty="0" err="1" smtClean="0"/>
              <a:t>twevle</a:t>
            </a:r>
            <a:r>
              <a:rPr lang="en-US" sz="2800" dirty="0" smtClean="0"/>
              <a:t> months, 76% of employees have observed illegal or unethical conduct on the job – conduct which , if exposed would seriously violate the public trust.</a:t>
            </a:r>
            <a:endParaRPr lang="en-US" sz="2800" dirty="0"/>
          </a:p>
        </p:txBody>
      </p:sp>
      <p:pic>
        <p:nvPicPr>
          <p:cNvPr id="4" name="Picture 3" descr="trust_meter.jpg"/>
          <p:cNvPicPr>
            <a:picLocks noChangeAspect="1"/>
          </p:cNvPicPr>
          <p:nvPr/>
        </p:nvPicPr>
        <p:blipFill>
          <a:blip r:embed="rId2" cstate="print"/>
          <a:stretch>
            <a:fillRect/>
          </a:stretch>
        </p:blipFill>
        <p:spPr>
          <a:xfrm>
            <a:off x="2895600" y="228600"/>
            <a:ext cx="2895600" cy="320040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Trustee Standard</a:t>
            </a:r>
            <a:endParaRPr lang="en-US" dirty="0"/>
          </a:p>
        </p:txBody>
      </p:sp>
      <p:sp>
        <p:nvSpPr>
          <p:cNvPr id="3" name="Content Placeholder 2"/>
          <p:cNvSpPr>
            <a:spLocks noGrp="1"/>
          </p:cNvSpPr>
          <p:nvPr>
            <p:ph idx="1"/>
          </p:nvPr>
        </p:nvSpPr>
        <p:spPr>
          <a:xfrm>
            <a:off x="533400" y="1600200"/>
            <a:ext cx="8229600" cy="4525963"/>
          </a:xfrm>
        </p:spPr>
        <p:txBody>
          <a:bodyPr/>
          <a:lstStyle/>
          <a:p>
            <a:r>
              <a:rPr lang="en-US" dirty="0" smtClean="0"/>
              <a:t>Acting in the best of others</a:t>
            </a:r>
            <a:endParaRPr lang="en-US" dirty="0"/>
          </a:p>
        </p:txBody>
      </p:sp>
      <p:pic>
        <p:nvPicPr>
          <p:cNvPr id="4" name="Picture 3" descr="trustees_new.jpg"/>
          <p:cNvPicPr>
            <a:picLocks noChangeAspect="1"/>
          </p:cNvPicPr>
          <p:nvPr/>
        </p:nvPicPr>
        <p:blipFill>
          <a:blip r:embed="rId2" cstate="print"/>
          <a:stretch>
            <a:fillRect/>
          </a:stretch>
        </p:blipFill>
        <p:spPr>
          <a:xfrm>
            <a:off x="2057400" y="2209800"/>
            <a:ext cx="5105400" cy="42672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a:bodyPr>
          <a:lstStyle/>
          <a:p>
            <a:r>
              <a:rPr lang="en-US" sz="2800" b="1" dirty="0" smtClean="0"/>
              <a:t>How to improve intent</a:t>
            </a:r>
            <a:br>
              <a:rPr lang="en-US" sz="2800" b="1" dirty="0" smtClean="0"/>
            </a:br>
            <a:r>
              <a:rPr lang="en-US" sz="2800" b="1" dirty="0" smtClean="0"/>
              <a:t>The first thing a leaders must do is inspire trust</a:t>
            </a:r>
            <a:br>
              <a:rPr lang="en-US" sz="2800" b="1" dirty="0" smtClean="0"/>
            </a:br>
            <a:r>
              <a:rPr lang="en-US" sz="2800" b="1" dirty="0" smtClean="0"/>
              <a:t>Doug Conant – Campbell Soup</a:t>
            </a:r>
            <a:endParaRPr lang="en-US" sz="2800" b="1" dirty="0"/>
          </a:p>
        </p:txBody>
      </p:sp>
      <p:sp>
        <p:nvSpPr>
          <p:cNvPr id="3" name="Content Placeholder 2"/>
          <p:cNvSpPr>
            <a:spLocks noGrp="1"/>
          </p:cNvSpPr>
          <p:nvPr>
            <p:ph idx="1"/>
          </p:nvPr>
        </p:nvSpPr>
        <p:spPr/>
        <p:txBody>
          <a:bodyPr>
            <a:normAutofit lnSpcReduction="10000"/>
          </a:bodyPr>
          <a:lstStyle/>
          <a:p>
            <a:r>
              <a:rPr lang="en-US" dirty="0" smtClean="0"/>
              <a:t>Declare your intent and expressing your agenda</a:t>
            </a:r>
          </a:p>
          <a:p>
            <a:r>
              <a:rPr lang="en-US" dirty="0" smtClean="0"/>
              <a:t>With new co-workers</a:t>
            </a:r>
          </a:p>
          <a:p>
            <a:r>
              <a:rPr lang="en-US" dirty="0" smtClean="0"/>
              <a:t>Let people know how you operate so people can know what to expect.</a:t>
            </a:r>
          </a:p>
          <a:p>
            <a:r>
              <a:rPr lang="en-US" dirty="0" smtClean="0"/>
              <a:t>Tell them explicitly that your agenda is to build trust with them, and that you want them to gain trust in you as they see you do what you say you are going to do.</a:t>
            </a:r>
            <a:endParaRPr lang="en-US" dirty="0"/>
          </a:p>
        </p:txBody>
      </p:sp>
      <p:pic>
        <p:nvPicPr>
          <p:cNvPr id="5" name="Picture 4" descr="campbells.jpg"/>
          <p:cNvPicPr>
            <a:picLocks noChangeAspect="1"/>
          </p:cNvPicPr>
          <p:nvPr/>
        </p:nvPicPr>
        <p:blipFill>
          <a:blip r:embed="rId2" cstate="print"/>
          <a:stretch>
            <a:fillRect/>
          </a:stretch>
        </p:blipFill>
        <p:spPr>
          <a:xfrm>
            <a:off x="7620000" y="914400"/>
            <a:ext cx="1524000" cy="23622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Declaring intent not only builds trust but it also puts more accountability on you to be true to what you say you are going to do.</a:t>
            </a:r>
          </a:p>
          <a:p>
            <a:r>
              <a:rPr lang="en-US" dirty="0" smtClean="0"/>
              <a:t>This signals people what to look for.</a:t>
            </a:r>
            <a:endParaRPr lang="en-US" dirty="0"/>
          </a:p>
        </p:txBody>
      </p:sp>
      <p:pic>
        <p:nvPicPr>
          <p:cNvPr id="4" name="Picture 3" descr="woman-long-nose-431x300.jpg"/>
          <p:cNvPicPr>
            <a:picLocks noChangeAspect="1"/>
          </p:cNvPicPr>
          <p:nvPr/>
        </p:nvPicPr>
        <p:blipFill>
          <a:blip r:embed="rId2" cstate="print"/>
          <a:stretch>
            <a:fillRect/>
          </a:stretch>
        </p:blipFill>
        <p:spPr>
          <a:xfrm>
            <a:off x="2743200" y="3657600"/>
            <a:ext cx="4105275" cy="28575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vine-Inspiration_CLEAN.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Capabilities </a:t>
            </a:r>
            <a:endParaRPr lang="en-US" dirty="0"/>
          </a:p>
        </p:txBody>
      </p:sp>
      <p:sp>
        <p:nvSpPr>
          <p:cNvPr id="3" name="Content Placeholder 2"/>
          <p:cNvSpPr>
            <a:spLocks noGrp="1"/>
          </p:cNvSpPr>
          <p:nvPr>
            <p:ph idx="1"/>
          </p:nvPr>
        </p:nvSpPr>
        <p:spPr/>
        <p:txBody>
          <a:bodyPr/>
          <a:lstStyle/>
          <a:p>
            <a:pPr algn="ctr"/>
            <a:r>
              <a:rPr lang="en-US" b="1" dirty="0" smtClean="0"/>
              <a:t>What capabilities do I have that make me credible and that inspire the trust and </a:t>
            </a:r>
            <a:r>
              <a:rPr lang="en-US" b="1" dirty="0" smtClean="0"/>
              <a:t>  confidence </a:t>
            </a:r>
            <a:r>
              <a:rPr lang="en-US" b="1" dirty="0" smtClean="0"/>
              <a:t>of others?</a:t>
            </a:r>
            <a:endParaRPr lang="en-US"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a:t>
            </a:r>
            <a:endParaRPr lang="en-US" dirty="0"/>
          </a:p>
        </p:txBody>
      </p:sp>
      <p:sp>
        <p:nvSpPr>
          <p:cNvPr id="3" name="Content Placeholder 2"/>
          <p:cNvSpPr>
            <a:spLocks noGrp="1"/>
          </p:cNvSpPr>
          <p:nvPr>
            <p:ph idx="1"/>
          </p:nvPr>
        </p:nvSpPr>
        <p:spPr/>
        <p:txBody>
          <a:bodyPr/>
          <a:lstStyle/>
          <a:p>
            <a:r>
              <a:rPr lang="en-US" dirty="0" smtClean="0"/>
              <a:t>Talents</a:t>
            </a:r>
          </a:p>
          <a:p>
            <a:r>
              <a:rPr lang="en-US" dirty="0" smtClean="0"/>
              <a:t>Attitudes</a:t>
            </a:r>
          </a:p>
          <a:p>
            <a:r>
              <a:rPr lang="en-US" dirty="0" smtClean="0"/>
              <a:t>Skills</a:t>
            </a:r>
          </a:p>
          <a:p>
            <a:r>
              <a:rPr lang="en-US" dirty="0" smtClean="0"/>
              <a:t>Knowledge</a:t>
            </a:r>
          </a:p>
          <a:p>
            <a:r>
              <a:rPr lang="en-US" dirty="0" smtClean="0"/>
              <a:t>Style</a:t>
            </a:r>
            <a:endParaRPr lang="en-US" dirty="0"/>
          </a:p>
        </p:txBody>
      </p:sp>
      <p:pic>
        <p:nvPicPr>
          <p:cNvPr id="4" name="Picture 3" descr="farm_work.jpg"/>
          <p:cNvPicPr>
            <a:picLocks noChangeAspect="1"/>
          </p:cNvPicPr>
          <p:nvPr/>
        </p:nvPicPr>
        <p:blipFill>
          <a:blip r:embed="rId2" cstate="print"/>
          <a:stretch>
            <a:fillRect/>
          </a:stretch>
        </p:blipFill>
        <p:spPr>
          <a:xfrm>
            <a:off x="2971800" y="1219200"/>
            <a:ext cx="5638800" cy="54102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increase your Capabilities</a:t>
            </a:r>
            <a:endParaRPr lang="en-US" dirty="0"/>
          </a:p>
        </p:txBody>
      </p:sp>
      <p:sp>
        <p:nvSpPr>
          <p:cNvPr id="3" name="Content Placeholder 2"/>
          <p:cNvSpPr>
            <a:spLocks noGrp="1"/>
          </p:cNvSpPr>
          <p:nvPr>
            <p:ph idx="1"/>
          </p:nvPr>
        </p:nvSpPr>
        <p:spPr/>
        <p:txBody>
          <a:bodyPr/>
          <a:lstStyle/>
          <a:p>
            <a:r>
              <a:rPr lang="en-US" dirty="0" smtClean="0"/>
              <a:t>Keep yourself relevant</a:t>
            </a:r>
          </a:p>
          <a:p>
            <a:r>
              <a:rPr lang="en-US" dirty="0" smtClean="0"/>
              <a:t>Run with your Strengths</a:t>
            </a:r>
          </a:p>
          <a:p>
            <a:r>
              <a:rPr lang="en-US" dirty="0" smtClean="0"/>
              <a:t>Know Where you are going</a:t>
            </a:r>
          </a:p>
          <a:p>
            <a:endParaRPr lang="en-US" dirty="0" smtClean="0"/>
          </a:p>
          <a:p>
            <a:endParaRPr lang="en-US" dirty="0"/>
          </a:p>
        </p:txBody>
      </p:sp>
      <p:pic>
        <p:nvPicPr>
          <p:cNvPr id="4" name="Picture 3" descr="2009_0311_shutterstock_apples.jpg"/>
          <p:cNvPicPr>
            <a:picLocks noChangeAspect="1"/>
          </p:cNvPicPr>
          <p:nvPr/>
        </p:nvPicPr>
        <p:blipFill>
          <a:blip r:embed="rId2" cstate="print"/>
          <a:stretch>
            <a:fillRect/>
          </a:stretch>
        </p:blipFill>
        <p:spPr>
          <a:xfrm>
            <a:off x="5410200" y="3581400"/>
            <a:ext cx="2857500" cy="28575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your Track Record</a:t>
            </a:r>
            <a:endParaRPr lang="en-US" dirty="0"/>
          </a:p>
        </p:txBody>
      </p:sp>
      <p:sp>
        <p:nvSpPr>
          <p:cNvPr id="3" name="Content Placeholder 2"/>
          <p:cNvSpPr>
            <a:spLocks noGrp="1"/>
          </p:cNvSpPr>
          <p:nvPr>
            <p:ph idx="1"/>
          </p:nvPr>
        </p:nvSpPr>
        <p:spPr/>
        <p:txBody>
          <a:bodyPr/>
          <a:lstStyle/>
          <a:p>
            <a:r>
              <a:rPr lang="en-US" dirty="0" smtClean="0"/>
              <a:t>Results Matter</a:t>
            </a:r>
            <a:endParaRPr lang="en-US" dirty="0"/>
          </a:p>
        </p:txBody>
      </p:sp>
      <p:pic>
        <p:nvPicPr>
          <p:cNvPr id="4" name="Picture 3" descr="track-record.jpg"/>
          <p:cNvPicPr>
            <a:picLocks noChangeAspect="1"/>
          </p:cNvPicPr>
          <p:nvPr/>
        </p:nvPicPr>
        <p:blipFill>
          <a:blip r:embed="rId2" cstate="print"/>
          <a:stretch>
            <a:fillRect/>
          </a:stretch>
        </p:blipFill>
        <p:spPr>
          <a:xfrm>
            <a:off x="3733800" y="2286000"/>
            <a:ext cx="4648200" cy="42672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uestion-mark.jpg"/>
          <p:cNvPicPr>
            <a:picLocks noChangeAspect="1"/>
          </p:cNvPicPr>
          <p:nvPr/>
        </p:nvPicPr>
        <p:blipFill>
          <a:blip r:embed="rId2" cstate="print"/>
          <a:stretch>
            <a:fillRect/>
          </a:stretch>
        </p:blipFill>
        <p:spPr>
          <a:xfrm>
            <a:off x="5334000" y="2298700"/>
            <a:ext cx="3632200" cy="4559300"/>
          </a:xfrm>
          <a:prstGeom prst="rect">
            <a:avLst/>
          </a:prstGeom>
        </p:spPr>
      </p:pic>
      <p:sp>
        <p:nvSpPr>
          <p:cNvPr id="2" name="Title 1"/>
          <p:cNvSpPr>
            <a:spLocks noGrp="1"/>
          </p:cNvSpPr>
          <p:nvPr>
            <p:ph type="title"/>
          </p:nvPr>
        </p:nvSpPr>
        <p:spPr/>
        <p:txBody>
          <a:bodyPr/>
          <a:lstStyle/>
          <a:p>
            <a:r>
              <a:rPr lang="en-US" dirty="0" smtClean="0"/>
              <a:t>What and How</a:t>
            </a:r>
            <a:endParaRPr lang="en-US" dirty="0"/>
          </a:p>
        </p:txBody>
      </p:sp>
      <p:sp>
        <p:nvSpPr>
          <p:cNvPr id="3" name="Content Placeholder 2"/>
          <p:cNvSpPr>
            <a:spLocks noGrp="1"/>
          </p:cNvSpPr>
          <p:nvPr>
            <p:ph idx="1"/>
          </p:nvPr>
        </p:nvSpPr>
        <p:spPr/>
        <p:txBody>
          <a:bodyPr/>
          <a:lstStyle/>
          <a:p>
            <a:r>
              <a:rPr lang="en-US" dirty="0" smtClean="0"/>
              <a:t>What results am I getting?</a:t>
            </a:r>
          </a:p>
          <a:p>
            <a:r>
              <a:rPr lang="en-US" dirty="0" smtClean="0"/>
              <a:t>How am I getting those results?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Results</a:t>
            </a:r>
            <a:endParaRPr lang="en-US" dirty="0"/>
          </a:p>
        </p:txBody>
      </p:sp>
      <p:pic>
        <p:nvPicPr>
          <p:cNvPr id="4" name="Content Placeholder 3" descr="results.jpg"/>
          <p:cNvPicPr>
            <a:picLocks noGrp="1" noChangeAspect="1"/>
          </p:cNvPicPr>
          <p:nvPr>
            <p:ph idx="1"/>
          </p:nvPr>
        </p:nvPicPr>
        <p:blipFill>
          <a:blip r:embed="rId2" cstate="print"/>
          <a:stretch>
            <a:fillRect/>
          </a:stretch>
        </p:blipFill>
        <p:spPr>
          <a:xfrm>
            <a:off x="1304626" y="1600200"/>
            <a:ext cx="6534747" cy="4525963"/>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to improve Your Results</a:t>
            </a:r>
            <a:endParaRPr lang="en-US" dirty="0"/>
          </a:p>
        </p:txBody>
      </p:sp>
      <p:sp>
        <p:nvSpPr>
          <p:cNvPr id="3" name="Content Placeholder 2"/>
          <p:cNvSpPr>
            <a:spLocks noGrp="1"/>
          </p:cNvSpPr>
          <p:nvPr>
            <p:ph idx="1"/>
          </p:nvPr>
        </p:nvSpPr>
        <p:spPr/>
        <p:txBody>
          <a:bodyPr/>
          <a:lstStyle/>
          <a:p>
            <a:r>
              <a:rPr lang="en-US" dirty="0" smtClean="0"/>
              <a:t>Take responsibility for Results</a:t>
            </a:r>
          </a:p>
          <a:p>
            <a:r>
              <a:rPr lang="en-US" dirty="0" smtClean="0"/>
              <a:t>Expect to win</a:t>
            </a:r>
          </a:p>
          <a:p>
            <a:r>
              <a:rPr lang="en-US" dirty="0" smtClean="0"/>
              <a:t>Finish Strong</a:t>
            </a:r>
            <a:endParaRPr lang="en-US" dirty="0"/>
          </a:p>
        </p:txBody>
      </p:sp>
      <p:pic>
        <p:nvPicPr>
          <p:cNvPr id="4" name="Picture 3" descr="melokssy.jpg"/>
          <p:cNvPicPr>
            <a:picLocks noChangeAspect="1"/>
          </p:cNvPicPr>
          <p:nvPr/>
        </p:nvPicPr>
        <p:blipFill>
          <a:blip r:embed="rId2" cstate="print"/>
          <a:stretch>
            <a:fillRect/>
          </a:stretch>
        </p:blipFill>
        <p:spPr>
          <a:xfrm>
            <a:off x="4648200" y="2133600"/>
            <a:ext cx="4220468" cy="4724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Trust</a:t>
            </a:r>
            <a:endParaRPr lang="en-US" dirty="0"/>
          </a:p>
        </p:txBody>
      </p:sp>
      <p:sp>
        <p:nvSpPr>
          <p:cNvPr id="3" name="Content Placeholder 2"/>
          <p:cNvSpPr>
            <a:spLocks noGrp="1"/>
          </p:cNvSpPr>
          <p:nvPr>
            <p:ph idx="1"/>
          </p:nvPr>
        </p:nvSpPr>
        <p:spPr>
          <a:xfrm>
            <a:off x="457200" y="1143000"/>
            <a:ext cx="8229600" cy="5334000"/>
          </a:xfrm>
        </p:spPr>
        <p:txBody>
          <a:bodyPr/>
          <a:lstStyle/>
          <a:p>
            <a:pPr>
              <a:buNone/>
            </a:pPr>
            <a:r>
              <a:rPr lang="en-US" dirty="0" smtClean="0"/>
              <a:t>         Trust             Speed                  Cost</a:t>
            </a:r>
          </a:p>
          <a:p>
            <a:pPr>
              <a:buNone/>
            </a:pPr>
            <a:endParaRPr lang="en-US" dirty="0" smtClean="0"/>
          </a:p>
          <a:p>
            <a:pPr>
              <a:buNone/>
            </a:pPr>
            <a:endParaRPr lang="en-US" dirty="0"/>
          </a:p>
          <a:p>
            <a:pPr marL="0" indent="0">
              <a:buNone/>
            </a:pPr>
            <a:r>
              <a:rPr lang="en-US" dirty="0" smtClean="0"/>
              <a:t>         </a:t>
            </a:r>
          </a:p>
          <a:p>
            <a:pPr marL="0" indent="0">
              <a:buNone/>
            </a:pPr>
            <a:r>
              <a:rPr lang="en-US" dirty="0" smtClean="0"/>
              <a:t>Trust             Speed                  Cost</a:t>
            </a:r>
            <a:endParaRPr lang="en-US" b="1" dirty="0"/>
          </a:p>
        </p:txBody>
      </p:sp>
      <p:sp>
        <p:nvSpPr>
          <p:cNvPr id="5" name="Down Arrow 4"/>
          <p:cNvSpPr/>
          <p:nvPr/>
        </p:nvSpPr>
        <p:spPr>
          <a:xfrm>
            <a:off x="914400" y="12954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2895600" y="12954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5943600" y="388620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5486400" y="121920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a:off x="1676400" y="396240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a:off x="3962400" y="388620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85800" y="5562600"/>
            <a:ext cx="6272230" cy="369332"/>
          </a:xfrm>
          <a:prstGeom prst="rect">
            <a:avLst/>
          </a:prstGeom>
          <a:noFill/>
        </p:spPr>
        <p:txBody>
          <a:bodyPr wrap="none" rtlCol="0">
            <a:spAutoFit/>
          </a:bodyPr>
          <a:lstStyle/>
          <a:p>
            <a:r>
              <a:rPr lang="en-US" b="1" dirty="0" smtClean="0"/>
              <a:t>When trust goes up, speed will also go up and cost will go down</a:t>
            </a:r>
            <a:endParaRPr lang="en-US" dirty="0"/>
          </a:p>
        </p:txBody>
      </p:sp>
      <p:sp>
        <p:nvSpPr>
          <p:cNvPr id="13" name="TextBox 12"/>
          <p:cNvSpPr txBox="1"/>
          <p:nvPr/>
        </p:nvSpPr>
        <p:spPr>
          <a:xfrm>
            <a:off x="762000" y="2590800"/>
            <a:ext cx="6172200" cy="338554"/>
          </a:xfrm>
          <a:prstGeom prst="rect">
            <a:avLst/>
          </a:prstGeom>
          <a:noFill/>
        </p:spPr>
        <p:txBody>
          <a:bodyPr wrap="square" rtlCol="0">
            <a:spAutoFit/>
          </a:bodyPr>
          <a:lstStyle/>
          <a:p>
            <a:pPr>
              <a:buNone/>
            </a:pPr>
            <a:r>
              <a:rPr lang="en-US" sz="1600" b="1" dirty="0" smtClean="0"/>
              <a:t>When trust goes down, speed will also go down and cost will go up.</a:t>
            </a:r>
            <a:endParaRPr lang="en-US" sz="1600" b="1" dirty="0"/>
          </a:p>
        </p:txBody>
      </p:sp>
      <p:pic>
        <p:nvPicPr>
          <p:cNvPr id="14" name="Picture 13" descr="dollar-sign.jpg"/>
          <p:cNvPicPr>
            <a:picLocks noChangeAspect="1"/>
          </p:cNvPicPr>
          <p:nvPr/>
        </p:nvPicPr>
        <p:blipFill>
          <a:blip r:embed="rId2" cstate="print"/>
          <a:stretch>
            <a:fillRect/>
          </a:stretch>
        </p:blipFill>
        <p:spPr>
          <a:xfrm>
            <a:off x="6934200" y="1905000"/>
            <a:ext cx="1828800" cy="2570871"/>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Relational Behavior</a:t>
            </a:r>
            <a:endParaRPr lang="en-US" dirty="0"/>
          </a:p>
        </p:txBody>
      </p:sp>
      <p:sp>
        <p:nvSpPr>
          <p:cNvPr id="3" name="Content Placeholder 2"/>
          <p:cNvSpPr>
            <a:spLocks noGrp="1"/>
          </p:cNvSpPr>
          <p:nvPr>
            <p:ph idx="1"/>
          </p:nvPr>
        </p:nvSpPr>
        <p:spPr/>
        <p:txBody>
          <a:bodyPr/>
          <a:lstStyle/>
          <a:p>
            <a:r>
              <a:rPr lang="en-US" dirty="0" smtClean="0"/>
              <a:t>The truth is that in every relationship – personal and professional – what you do has a far impact that than anything you say.</a:t>
            </a:r>
          </a:p>
          <a:p>
            <a:endParaRPr lang="en-US" dirty="0"/>
          </a:p>
          <a:p>
            <a:pPr>
              <a:buNone/>
            </a:pPr>
            <a:r>
              <a:rPr lang="en-US" dirty="0" smtClean="0"/>
              <a:t>“People don’t listen to you speak, they watch your feet.”</a:t>
            </a:r>
          </a:p>
          <a:p>
            <a:pPr>
              <a:buNone/>
            </a:pPr>
            <a:r>
              <a:rPr lang="en-US" dirty="0"/>
              <a:t> </a:t>
            </a:r>
            <a:r>
              <a:rPr lang="en-US" dirty="0" smtClean="0"/>
              <a:t>                                    Anonymous</a:t>
            </a:r>
            <a:endParaRPr lang="en-US" dirty="0"/>
          </a:p>
        </p:txBody>
      </p:sp>
      <p:pic>
        <p:nvPicPr>
          <p:cNvPr id="4" name="Picture 3" descr="Large_Pink_and_Blue_Feet.jpg"/>
          <p:cNvPicPr>
            <a:picLocks noChangeAspect="1"/>
          </p:cNvPicPr>
          <p:nvPr/>
        </p:nvPicPr>
        <p:blipFill>
          <a:blip r:embed="rId2" cstate="print"/>
          <a:stretch>
            <a:fillRect/>
          </a:stretch>
        </p:blipFill>
        <p:spPr>
          <a:xfrm>
            <a:off x="6248400" y="4343400"/>
            <a:ext cx="2057401" cy="25146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Trust Accounts</a:t>
            </a:r>
            <a:endParaRPr lang="en-US" dirty="0"/>
          </a:p>
        </p:txBody>
      </p:sp>
      <p:sp>
        <p:nvSpPr>
          <p:cNvPr id="3" name="Content Placeholder 2"/>
          <p:cNvSpPr>
            <a:spLocks noGrp="1"/>
          </p:cNvSpPr>
          <p:nvPr>
            <p:ph idx="1"/>
          </p:nvPr>
        </p:nvSpPr>
        <p:spPr/>
        <p:txBody>
          <a:bodyPr/>
          <a:lstStyle/>
          <a:p>
            <a:r>
              <a:rPr lang="en-US" dirty="0" smtClean="0"/>
              <a:t>Not all deposits and withdrawals are created equal.</a:t>
            </a:r>
          </a:p>
          <a:p>
            <a:r>
              <a:rPr lang="en-US" dirty="0" smtClean="0"/>
              <a:t>What constitutes a deposit to one person may not to another.</a:t>
            </a:r>
          </a:p>
          <a:p>
            <a:r>
              <a:rPr lang="en-US" dirty="0" smtClean="0"/>
              <a:t>Withdrawals are typically larger than deposits</a:t>
            </a:r>
          </a:p>
          <a:p>
            <a:r>
              <a:rPr lang="en-US" dirty="0" smtClean="0"/>
              <a:t>Sometimes the fastest way to build trust is to stop making withdrawals</a:t>
            </a:r>
            <a:endParaRPr lang="en-US" dirty="0"/>
          </a:p>
        </p:txBody>
      </p:sp>
      <p:pic>
        <p:nvPicPr>
          <p:cNvPr id="4" name="Picture 3" descr="6071-Close-Up-Of-An-American-Penny-Worth-One-Cent-Clipart-Picture.jpg"/>
          <p:cNvPicPr>
            <a:picLocks noChangeAspect="1"/>
          </p:cNvPicPr>
          <p:nvPr/>
        </p:nvPicPr>
        <p:blipFill>
          <a:blip r:embed="rId2" cstate="print"/>
          <a:stretch>
            <a:fillRect/>
          </a:stretch>
        </p:blipFill>
        <p:spPr>
          <a:xfrm>
            <a:off x="5867400" y="4800600"/>
            <a:ext cx="1892300" cy="19050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ermatt07.jpg"/>
          <p:cNvPicPr>
            <a:picLocks noGrp="1" noChangeAspect="1"/>
          </p:cNvPicPr>
          <p:nvPr>
            <p:ph idx="1"/>
          </p:nvPr>
        </p:nvPicPr>
        <p:blipFill>
          <a:blip r:embed="rId2" cstate="print"/>
          <a:stretch>
            <a:fillRect/>
          </a:stretch>
        </p:blipFill>
        <p:spPr>
          <a:xfrm>
            <a:off x="0" y="0"/>
            <a:ext cx="9372599" cy="6858000"/>
          </a:xfrm>
        </p:spPr>
      </p:pic>
      <p:sp>
        <p:nvSpPr>
          <p:cNvPr id="2" name="Title 1"/>
          <p:cNvSpPr>
            <a:spLocks noGrp="1"/>
          </p:cNvSpPr>
          <p:nvPr>
            <p:ph type="title"/>
          </p:nvPr>
        </p:nvSpPr>
        <p:spPr/>
        <p:txBody>
          <a:bodyPr/>
          <a:lstStyle/>
          <a:p>
            <a:r>
              <a:rPr lang="en-US" b="1" dirty="0" smtClean="0"/>
              <a:t>Behaviors</a:t>
            </a:r>
            <a:endParaRPr lang="en-US" b="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001_Davis_Storm.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Talk Straight - Summary</a:t>
            </a:r>
            <a:endParaRPr lang="en-US" dirty="0"/>
          </a:p>
        </p:txBody>
      </p:sp>
      <p:sp>
        <p:nvSpPr>
          <p:cNvPr id="3" name="Content Placeholder 2"/>
          <p:cNvSpPr>
            <a:spLocks noGrp="1"/>
          </p:cNvSpPr>
          <p:nvPr>
            <p:ph idx="1"/>
          </p:nvPr>
        </p:nvSpPr>
        <p:spPr/>
        <p:txBody>
          <a:bodyPr/>
          <a:lstStyle/>
          <a:p>
            <a:r>
              <a:rPr lang="en-US" dirty="0" smtClean="0"/>
              <a:t>Be honest. Tell the Truth. Let people know where you stand. Use simple language. </a:t>
            </a:r>
            <a:r>
              <a:rPr lang="en-US" dirty="0" smtClean="0"/>
              <a:t>Call </a:t>
            </a:r>
            <a:r>
              <a:rPr lang="en-US" dirty="0" smtClean="0"/>
              <a:t>things what they are. Demonstrate integrity. Don’t manipulate people or distort facts. Don’t spin the truth. Don’t leave false impressions.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D_Skies_026.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b="1" dirty="0" smtClean="0"/>
              <a:t>Demonstrate Respect</a:t>
            </a:r>
            <a:endParaRPr lang="en-US" b="1" dirty="0"/>
          </a:p>
        </p:txBody>
      </p:sp>
      <p:sp>
        <p:nvSpPr>
          <p:cNvPr id="3" name="Content Placeholder 2"/>
          <p:cNvSpPr>
            <a:spLocks noGrp="1"/>
          </p:cNvSpPr>
          <p:nvPr>
            <p:ph idx="1"/>
          </p:nvPr>
        </p:nvSpPr>
        <p:spPr/>
        <p:txBody>
          <a:bodyPr/>
          <a:lstStyle/>
          <a:p>
            <a:r>
              <a:rPr lang="en-US" b="1" dirty="0" smtClean="0"/>
              <a:t>Genuinely care for others. Show you care. Respect the dignity of every person and every role. Treat everyone with respect, especially those who can’t do anything for you. Show kindness in the little things. Don’t fake caring. Don’t attempt to be “efficient” with people.</a:t>
            </a:r>
            <a:endParaRPr lang="en-US"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water.jpg"/>
          <p:cNvPicPr>
            <a:picLocks noChangeAspect="1"/>
          </p:cNvPicPr>
          <p:nvPr/>
        </p:nvPicPr>
        <p:blipFill>
          <a:blip r:embed="rId2" cstate="print"/>
          <a:stretch>
            <a:fillRect/>
          </a:stretch>
        </p:blipFill>
        <p:spPr>
          <a:xfrm>
            <a:off x="0" y="0"/>
            <a:ext cx="9296400" cy="6858000"/>
          </a:xfrm>
          <a:prstGeom prst="rect">
            <a:avLst/>
          </a:prstGeom>
        </p:spPr>
      </p:pic>
      <p:sp>
        <p:nvSpPr>
          <p:cNvPr id="2" name="Title 1"/>
          <p:cNvSpPr>
            <a:spLocks noGrp="1"/>
          </p:cNvSpPr>
          <p:nvPr>
            <p:ph type="title"/>
          </p:nvPr>
        </p:nvSpPr>
        <p:spPr/>
        <p:txBody>
          <a:bodyPr/>
          <a:lstStyle/>
          <a:p>
            <a:r>
              <a:rPr lang="en-US" b="1" dirty="0" smtClean="0"/>
              <a:t>Create Transparency</a:t>
            </a:r>
            <a:endParaRPr lang="en-US" b="1" dirty="0"/>
          </a:p>
        </p:txBody>
      </p:sp>
      <p:sp>
        <p:nvSpPr>
          <p:cNvPr id="3" name="Content Placeholder 2"/>
          <p:cNvSpPr>
            <a:spLocks noGrp="1"/>
          </p:cNvSpPr>
          <p:nvPr>
            <p:ph idx="1"/>
          </p:nvPr>
        </p:nvSpPr>
        <p:spPr/>
        <p:txBody>
          <a:bodyPr/>
          <a:lstStyle/>
          <a:p>
            <a:r>
              <a:rPr lang="en-US" b="1" dirty="0" smtClean="0"/>
              <a:t>Tell the truth the way people can verify. Get real and genuine. Be open and authentic. Err on the side of disclosure. Operate on the premise of “What you see is what you get.” Don’t have hidden agendas. Don’t hide information.</a:t>
            </a:r>
            <a:endParaRPr lang="en-US" b="1"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full-967836.jpeg"/>
          <p:cNvPicPr>
            <a:picLocks noChangeAspect="1"/>
          </p:cNvPicPr>
          <p:nvPr/>
        </p:nvPicPr>
        <p:blipFill>
          <a:blip r:embed="rId2" cstate="print"/>
          <a:stretch>
            <a:fillRect/>
          </a:stretch>
        </p:blipFill>
        <p:spPr>
          <a:xfrm>
            <a:off x="0" y="0"/>
            <a:ext cx="9448800" cy="7543800"/>
          </a:xfrm>
          <a:prstGeom prst="rect">
            <a:avLst/>
          </a:prstGeom>
        </p:spPr>
      </p:pic>
      <p:sp>
        <p:nvSpPr>
          <p:cNvPr id="2" name="Title 1"/>
          <p:cNvSpPr>
            <a:spLocks noGrp="1"/>
          </p:cNvSpPr>
          <p:nvPr>
            <p:ph type="title"/>
          </p:nvPr>
        </p:nvSpPr>
        <p:spPr/>
        <p:txBody>
          <a:bodyPr/>
          <a:lstStyle/>
          <a:p>
            <a:r>
              <a:rPr lang="en-US" dirty="0" smtClean="0"/>
              <a:t>Right Wrongs</a:t>
            </a:r>
            <a:endParaRPr lang="en-US" dirty="0"/>
          </a:p>
        </p:txBody>
      </p:sp>
      <p:sp>
        <p:nvSpPr>
          <p:cNvPr id="3" name="Content Placeholder 2"/>
          <p:cNvSpPr>
            <a:spLocks noGrp="1"/>
          </p:cNvSpPr>
          <p:nvPr>
            <p:ph idx="1"/>
          </p:nvPr>
        </p:nvSpPr>
        <p:spPr/>
        <p:txBody>
          <a:bodyPr/>
          <a:lstStyle/>
          <a:p>
            <a:r>
              <a:rPr lang="en-US" dirty="0" smtClean="0"/>
              <a:t>Make things right when you’re wrong. Apologize quickly. Make restitution where possible. Practice “service recoveries”.  Demonstrate personal humility. Don’t cover things up. Don’t let pride get in the way of doing things right.   </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D_Landscapes_015.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 Show Loyalty</a:t>
            </a:r>
            <a:endParaRPr lang="en-US" dirty="0"/>
          </a:p>
        </p:txBody>
      </p:sp>
      <p:sp>
        <p:nvSpPr>
          <p:cNvPr id="3" name="Content Placeholder 2"/>
          <p:cNvSpPr>
            <a:spLocks noGrp="1"/>
          </p:cNvSpPr>
          <p:nvPr>
            <p:ph idx="1"/>
          </p:nvPr>
        </p:nvSpPr>
        <p:spPr/>
        <p:txBody>
          <a:bodyPr/>
          <a:lstStyle/>
          <a:p>
            <a:r>
              <a:rPr lang="en-US" dirty="0" smtClean="0"/>
              <a:t>Give credit freely. Acknowledge the contributions of others. Speak about people as if they were in the room. Represent others who aren’t there to speak for themselves. Don’t  bad mouth others behind their backs.  Don’t disclose other private information.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 Results</a:t>
            </a:r>
            <a:endParaRPr lang="en-US" dirty="0"/>
          </a:p>
        </p:txBody>
      </p:sp>
      <p:sp>
        <p:nvSpPr>
          <p:cNvPr id="3" name="Content Placeholder 2"/>
          <p:cNvSpPr>
            <a:spLocks noGrp="1"/>
          </p:cNvSpPr>
          <p:nvPr>
            <p:ph idx="1"/>
          </p:nvPr>
        </p:nvSpPr>
        <p:spPr/>
        <p:txBody>
          <a:bodyPr/>
          <a:lstStyle/>
          <a:p>
            <a:r>
              <a:rPr lang="en-US" dirty="0" err="1" smtClean="0"/>
              <a:t>Estabilish</a:t>
            </a:r>
            <a:r>
              <a:rPr lang="en-US" dirty="0" smtClean="0"/>
              <a:t> a track record of results. Get the right things done. Make things happen, Accomplish what you’re hired to do. Be on time and within budget. Don’t overpromise and under deliver. Don’t make excuses for not delivering.   </a:t>
            </a:r>
            <a:endParaRPr lang="en-US" dirty="0"/>
          </a:p>
        </p:txBody>
      </p:sp>
      <p:pic>
        <p:nvPicPr>
          <p:cNvPr id="5" name="Picture 4" descr="delivery-man-300x300.gif"/>
          <p:cNvPicPr>
            <a:picLocks noChangeAspect="1"/>
          </p:cNvPicPr>
          <p:nvPr/>
        </p:nvPicPr>
        <p:blipFill>
          <a:blip r:embed="rId2" cstate="print"/>
          <a:stretch>
            <a:fillRect/>
          </a:stretch>
        </p:blipFill>
        <p:spPr>
          <a:xfrm>
            <a:off x="5105400" y="4000500"/>
            <a:ext cx="2857500" cy="285750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Better</a:t>
            </a:r>
            <a:endParaRPr lang="en-US" dirty="0"/>
          </a:p>
        </p:txBody>
      </p:sp>
      <p:sp>
        <p:nvSpPr>
          <p:cNvPr id="3" name="Content Placeholder 2"/>
          <p:cNvSpPr>
            <a:spLocks noGrp="1"/>
          </p:cNvSpPr>
          <p:nvPr>
            <p:ph idx="1"/>
          </p:nvPr>
        </p:nvSpPr>
        <p:spPr/>
        <p:txBody>
          <a:bodyPr/>
          <a:lstStyle/>
          <a:p>
            <a:r>
              <a:rPr lang="en-US" dirty="0" smtClean="0"/>
              <a:t>Continuously improve. Increase your capabilities. Be a constant learner. Develop feedback systems – both formal and informal. Act on the feedback that you get. Thank people for feedback. Don’t assume today’s knowledge and skills will be sufficient for tomorrow’s challenges.   </a:t>
            </a:r>
            <a:endParaRPr lang="en-US" dirty="0"/>
          </a:p>
        </p:txBody>
      </p:sp>
      <p:pic>
        <p:nvPicPr>
          <p:cNvPr id="4" name="Picture 3" descr="ice cream cone.jpg"/>
          <p:cNvPicPr>
            <a:picLocks noChangeAspect="1"/>
          </p:cNvPicPr>
          <p:nvPr/>
        </p:nvPicPr>
        <p:blipFill>
          <a:blip r:embed="rId2" cstate="print"/>
          <a:stretch>
            <a:fillRect/>
          </a:stretch>
        </p:blipFill>
        <p:spPr>
          <a:xfrm>
            <a:off x="5943600" y="4495800"/>
            <a:ext cx="1880616" cy="2362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smtClean="0"/>
              <a:t>At your work, your top responsibility should be to build trust.    </a:t>
            </a:r>
          </a:p>
          <a:p>
            <a:pPr>
              <a:buNone/>
            </a:pPr>
            <a:r>
              <a:rPr lang="en-US" dirty="0"/>
              <a:t> </a:t>
            </a:r>
            <a:r>
              <a:rPr lang="en-US" dirty="0" smtClean="0"/>
              <a:t>                             Robert Eckert, CEO, </a:t>
            </a:r>
            <a:r>
              <a:rPr lang="en-US" dirty="0" err="1" smtClean="0"/>
              <a:t>Mattle</a:t>
            </a:r>
            <a:endParaRPr lang="en-US" dirty="0"/>
          </a:p>
        </p:txBody>
      </p:sp>
      <p:pic>
        <p:nvPicPr>
          <p:cNvPr id="4" name="Picture 3" descr="value_trust_attention_economy_infuence_real_roi_george_benckenstein_size485.jpg"/>
          <p:cNvPicPr>
            <a:picLocks noChangeAspect="1"/>
          </p:cNvPicPr>
          <p:nvPr/>
        </p:nvPicPr>
        <p:blipFill>
          <a:blip r:embed="rId2" cstate="print"/>
          <a:stretch>
            <a:fillRect/>
          </a:stretch>
        </p:blipFill>
        <p:spPr>
          <a:xfrm>
            <a:off x="1524000" y="2438400"/>
            <a:ext cx="6159500" cy="394970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Confront Reality</a:t>
            </a:r>
            <a:endParaRPr lang="en-US" dirty="0"/>
          </a:p>
        </p:txBody>
      </p:sp>
      <p:sp>
        <p:nvSpPr>
          <p:cNvPr id="3" name="Content Placeholder 2"/>
          <p:cNvSpPr>
            <a:spLocks noGrp="1"/>
          </p:cNvSpPr>
          <p:nvPr>
            <p:ph idx="1"/>
          </p:nvPr>
        </p:nvSpPr>
        <p:spPr/>
        <p:txBody>
          <a:bodyPr/>
          <a:lstStyle/>
          <a:p>
            <a:r>
              <a:rPr lang="en-US" dirty="0" smtClean="0"/>
              <a:t>Address the tough stuff directly.  Acknowledge the unsaid. Lead out courageously in conversation.  Remove the “sword from their hands”.   Don’t skirt the real issues.  Don’t bury your head in the sand.</a:t>
            </a:r>
            <a:endParaRPr lang="en-US" dirty="0"/>
          </a:p>
        </p:txBody>
      </p:sp>
      <p:pic>
        <p:nvPicPr>
          <p:cNvPr id="4" name="Picture 3" descr="banana_peeled.jpg"/>
          <p:cNvPicPr>
            <a:picLocks noChangeAspect="1"/>
          </p:cNvPicPr>
          <p:nvPr/>
        </p:nvPicPr>
        <p:blipFill>
          <a:blip r:embed="rId2" cstate="print"/>
          <a:stretch>
            <a:fillRect/>
          </a:stretch>
        </p:blipFill>
        <p:spPr>
          <a:xfrm>
            <a:off x="5410199" y="4114800"/>
            <a:ext cx="3705225" cy="27432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Clarify Expectations</a:t>
            </a:r>
            <a:endParaRPr lang="en-US" dirty="0"/>
          </a:p>
        </p:txBody>
      </p:sp>
      <p:sp>
        <p:nvSpPr>
          <p:cNvPr id="3" name="Content Placeholder 2"/>
          <p:cNvSpPr>
            <a:spLocks noGrp="1"/>
          </p:cNvSpPr>
          <p:nvPr>
            <p:ph idx="1"/>
          </p:nvPr>
        </p:nvSpPr>
        <p:spPr/>
        <p:txBody>
          <a:bodyPr/>
          <a:lstStyle/>
          <a:p>
            <a:r>
              <a:rPr lang="en-US" dirty="0" smtClean="0"/>
              <a:t>Disclose and reveal expectations. Discuss them. Validate them. Recognize them if needed and possible. Don’t violate expectations. Don’t assume that expectations are clear or shared.   </a:t>
            </a:r>
            <a:endParaRPr lang="en-US" dirty="0"/>
          </a:p>
        </p:txBody>
      </p:sp>
      <p:pic>
        <p:nvPicPr>
          <p:cNvPr id="4" name="Picture 3" descr="191-CL_sm.jpg"/>
          <p:cNvPicPr>
            <a:picLocks noChangeAspect="1"/>
          </p:cNvPicPr>
          <p:nvPr/>
        </p:nvPicPr>
        <p:blipFill>
          <a:blip r:embed="rId2" cstate="print"/>
          <a:stretch>
            <a:fillRect/>
          </a:stretch>
        </p:blipFill>
        <p:spPr>
          <a:xfrm>
            <a:off x="5791200" y="3810000"/>
            <a:ext cx="2257425" cy="28194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Accountability</a:t>
            </a:r>
            <a:endParaRPr lang="en-US" dirty="0"/>
          </a:p>
        </p:txBody>
      </p:sp>
      <p:sp>
        <p:nvSpPr>
          <p:cNvPr id="3" name="Content Placeholder 2"/>
          <p:cNvSpPr>
            <a:spLocks noGrp="1"/>
          </p:cNvSpPr>
          <p:nvPr>
            <p:ph idx="1"/>
          </p:nvPr>
        </p:nvSpPr>
        <p:spPr/>
        <p:txBody>
          <a:bodyPr/>
          <a:lstStyle/>
          <a:p>
            <a:r>
              <a:rPr lang="en-US" dirty="0" smtClean="0"/>
              <a:t>Hold yourself accountable. Hold others accountable.  Take responsibility for results. Be clear on how you will communicate how you are doing and how others are doing.  Don’t avoid shirking responsibility. Don’t blame others or point fingers when things go wrong.    </a:t>
            </a:r>
            <a:endParaRPr lang="en-US" dirty="0"/>
          </a:p>
        </p:txBody>
      </p:sp>
      <p:pic>
        <p:nvPicPr>
          <p:cNvPr id="4" name="Picture 3" descr="sales.png"/>
          <p:cNvPicPr>
            <a:picLocks noChangeAspect="1"/>
          </p:cNvPicPr>
          <p:nvPr/>
        </p:nvPicPr>
        <p:blipFill>
          <a:blip r:embed="rId2" cstate="print"/>
          <a:stretch>
            <a:fillRect/>
          </a:stretch>
        </p:blipFill>
        <p:spPr>
          <a:xfrm>
            <a:off x="5715000" y="4495800"/>
            <a:ext cx="1949235" cy="2158768"/>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 First</a:t>
            </a:r>
            <a:endParaRPr lang="en-US" dirty="0"/>
          </a:p>
        </p:txBody>
      </p:sp>
      <p:sp>
        <p:nvSpPr>
          <p:cNvPr id="3" name="Content Placeholder 2"/>
          <p:cNvSpPr>
            <a:spLocks noGrp="1"/>
          </p:cNvSpPr>
          <p:nvPr>
            <p:ph idx="1"/>
          </p:nvPr>
        </p:nvSpPr>
        <p:spPr/>
        <p:txBody>
          <a:bodyPr/>
          <a:lstStyle/>
          <a:p>
            <a:r>
              <a:rPr lang="en-US" dirty="0" smtClean="0"/>
              <a:t>Listen before you speak. Understand. Diagnose. Listen with your ears – and your eyes and heart. Find out what the most important behaviors are to the people you are working with. Don’t assume you know what matters to others. Don’t presume you have all the answers – or all the questions.   </a:t>
            </a:r>
            <a:endParaRPr lang="en-US" dirty="0"/>
          </a:p>
        </p:txBody>
      </p:sp>
      <p:pic>
        <p:nvPicPr>
          <p:cNvPr id="4" name="Picture 3" descr="ear.jpg"/>
          <p:cNvPicPr>
            <a:picLocks noChangeAspect="1"/>
          </p:cNvPicPr>
          <p:nvPr/>
        </p:nvPicPr>
        <p:blipFill>
          <a:blip r:embed="rId2" cstate="print"/>
          <a:stretch>
            <a:fillRect/>
          </a:stretch>
        </p:blipFill>
        <p:spPr>
          <a:xfrm>
            <a:off x="6705600" y="4648200"/>
            <a:ext cx="1905000" cy="20574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Commitments</a:t>
            </a:r>
            <a:endParaRPr lang="en-US" dirty="0"/>
          </a:p>
        </p:txBody>
      </p:sp>
      <p:sp>
        <p:nvSpPr>
          <p:cNvPr id="3" name="Content Placeholder 2"/>
          <p:cNvSpPr>
            <a:spLocks noGrp="1"/>
          </p:cNvSpPr>
          <p:nvPr>
            <p:ph idx="1"/>
          </p:nvPr>
        </p:nvSpPr>
        <p:spPr/>
        <p:txBody>
          <a:bodyPr/>
          <a:lstStyle/>
          <a:p>
            <a:r>
              <a:rPr lang="en-US" dirty="0" smtClean="0"/>
              <a:t>Say what you are going to do, and then do what you say you’re going to do. Make commitments carefully and keep them. Make keeping commitments the symbol of your honor. Don’t break confidences. Don’t attempt to PR you way out of a commitment you’ve broken. </a:t>
            </a:r>
            <a:endParaRPr lang="en-US" dirty="0"/>
          </a:p>
        </p:txBody>
      </p:sp>
      <p:pic>
        <p:nvPicPr>
          <p:cNvPr id="4" name="Picture 3" descr="big_saint_bernard-12919.jpg"/>
          <p:cNvPicPr>
            <a:picLocks noChangeAspect="1"/>
          </p:cNvPicPr>
          <p:nvPr/>
        </p:nvPicPr>
        <p:blipFill>
          <a:blip r:embed="rId2" cstate="print"/>
          <a:stretch>
            <a:fillRect/>
          </a:stretch>
        </p:blipFill>
        <p:spPr>
          <a:xfrm>
            <a:off x="3429000" y="4572000"/>
            <a:ext cx="2194560" cy="2112264"/>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Extend Trust</a:t>
            </a:r>
            <a:endParaRPr lang="en-US" dirty="0"/>
          </a:p>
        </p:txBody>
      </p:sp>
      <p:sp>
        <p:nvSpPr>
          <p:cNvPr id="3" name="Content Placeholder 2"/>
          <p:cNvSpPr>
            <a:spLocks noGrp="1"/>
          </p:cNvSpPr>
          <p:nvPr>
            <p:ph idx="1"/>
          </p:nvPr>
        </p:nvSpPr>
        <p:spPr/>
        <p:txBody>
          <a:bodyPr/>
          <a:lstStyle/>
          <a:p>
            <a:r>
              <a:rPr lang="en-US" dirty="0" smtClean="0"/>
              <a:t>Demonstrate a propensity to trust. Extend trust abundantly to those who have earned your trust. Extend conditionally to those who are earning your trust. Learn how to appropriately extend trust based on the situation, risk, and credibility (character and confidence) of the people involved. But have a propensity to trust. Don’t withhold trust because there is risk involved.   </a:t>
            </a:r>
            <a:endParaRPr lang="en-US" dirty="0"/>
          </a:p>
        </p:txBody>
      </p:sp>
      <p:pic>
        <p:nvPicPr>
          <p:cNvPr id="4" name="Picture 3" descr="value_trust_attention_economy_infuence_real_roi_george_benckenstein_size485.jpg"/>
          <p:cNvPicPr>
            <a:picLocks noChangeAspect="1"/>
          </p:cNvPicPr>
          <p:nvPr/>
        </p:nvPicPr>
        <p:blipFill>
          <a:blip r:embed="rId2" cstate="print"/>
          <a:stretch>
            <a:fillRect/>
          </a:stretch>
        </p:blipFill>
        <p:spPr>
          <a:xfrm>
            <a:off x="685800" y="381000"/>
            <a:ext cx="2012950" cy="12827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Organizational Trust</a:t>
            </a:r>
            <a:endParaRPr lang="en-US" dirty="0"/>
          </a:p>
        </p:txBody>
      </p:sp>
      <p:sp>
        <p:nvSpPr>
          <p:cNvPr id="3" name="Content Placeholder 2"/>
          <p:cNvSpPr>
            <a:spLocks noGrp="1"/>
          </p:cNvSpPr>
          <p:nvPr>
            <p:ph idx="1"/>
          </p:nvPr>
        </p:nvSpPr>
        <p:spPr/>
        <p:txBody>
          <a:bodyPr>
            <a:normAutofit lnSpcReduction="10000"/>
          </a:bodyPr>
          <a:lstStyle/>
          <a:p>
            <a:r>
              <a:rPr lang="en-US" dirty="0" smtClean="0"/>
              <a:t>Indicators of low trust</a:t>
            </a:r>
          </a:p>
          <a:p>
            <a:r>
              <a:rPr lang="en-US" dirty="0" smtClean="0"/>
              <a:t>Redundancy</a:t>
            </a:r>
          </a:p>
          <a:p>
            <a:r>
              <a:rPr lang="en-US" dirty="0" smtClean="0"/>
              <a:t>Bureaucracy</a:t>
            </a:r>
          </a:p>
          <a:p>
            <a:r>
              <a:rPr lang="en-US" dirty="0" smtClean="0"/>
              <a:t>Politics</a:t>
            </a:r>
          </a:p>
          <a:p>
            <a:r>
              <a:rPr lang="en-US" dirty="0" smtClean="0"/>
              <a:t>Disengagement</a:t>
            </a:r>
          </a:p>
          <a:p>
            <a:r>
              <a:rPr lang="en-US" dirty="0" smtClean="0"/>
              <a:t>Turnover</a:t>
            </a:r>
          </a:p>
          <a:p>
            <a:r>
              <a:rPr lang="en-US" dirty="0" smtClean="0"/>
              <a:t>Churn – turnover other than employees</a:t>
            </a:r>
          </a:p>
          <a:p>
            <a:r>
              <a:rPr lang="en-US" dirty="0" smtClean="0"/>
              <a:t>Fraud</a:t>
            </a:r>
            <a:endParaRPr lang="en-US" dirty="0"/>
          </a:p>
        </p:txBody>
      </p:sp>
      <p:pic>
        <p:nvPicPr>
          <p:cNvPr id="4" name="Picture 3" descr="balloons.gif"/>
          <p:cNvPicPr>
            <a:picLocks noChangeAspect="1"/>
          </p:cNvPicPr>
          <p:nvPr/>
        </p:nvPicPr>
        <p:blipFill>
          <a:blip r:embed="rId2" cstate="print"/>
          <a:stretch>
            <a:fillRect/>
          </a:stretch>
        </p:blipFill>
        <p:spPr>
          <a:xfrm>
            <a:off x="4572000" y="2286000"/>
            <a:ext cx="2381250" cy="238125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Trust</a:t>
            </a:r>
            <a:endParaRPr lang="en-US" dirty="0"/>
          </a:p>
        </p:txBody>
      </p:sp>
      <p:sp>
        <p:nvSpPr>
          <p:cNvPr id="3" name="Content Placeholder 2"/>
          <p:cNvSpPr>
            <a:spLocks noGrp="1"/>
          </p:cNvSpPr>
          <p:nvPr>
            <p:ph idx="1"/>
          </p:nvPr>
        </p:nvSpPr>
        <p:spPr/>
        <p:txBody>
          <a:bodyPr/>
          <a:lstStyle/>
          <a:p>
            <a:r>
              <a:rPr lang="en-US" dirty="0" smtClean="0"/>
              <a:t>Brand matters</a:t>
            </a:r>
          </a:p>
          <a:p>
            <a:r>
              <a:rPr lang="en-US" dirty="0" smtClean="0"/>
              <a:t>The speed of trust in building (or destroying) reputation. </a:t>
            </a:r>
            <a:endParaRPr lang="en-US" dirty="0"/>
          </a:p>
        </p:txBody>
      </p:sp>
      <p:pic>
        <p:nvPicPr>
          <p:cNvPr id="4" name="Picture 3" descr="carlitos_Mr._Sun.png"/>
          <p:cNvPicPr>
            <a:picLocks noChangeAspect="1"/>
          </p:cNvPicPr>
          <p:nvPr/>
        </p:nvPicPr>
        <p:blipFill>
          <a:blip r:embed="rId2" cstate="print"/>
          <a:stretch>
            <a:fillRect/>
          </a:stretch>
        </p:blipFill>
        <p:spPr>
          <a:xfrm>
            <a:off x="2285999" y="3048000"/>
            <a:ext cx="4038601" cy="3261261"/>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ust-web_id690023_size480.jpg"/>
          <p:cNvPicPr>
            <a:picLocks noChangeAspect="1"/>
          </p:cNvPicPr>
          <p:nvPr/>
        </p:nvPicPr>
        <p:blipFill>
          <a:blip r:embed="rId2" cstate="print"/>
          <a:stretch>
            <a:fillRect/>
          </a:stretch>
        </p:blipFill>
        <p:spPr>
          <a:xfrm>
            <a:off x="4724400" y="2362200"/>
            <a:ext cx="4419600" cy="4241800"/>
          </a:xfrm>
          <a:prstGeom prst="rect">
            <a:avLst/>
          </a:prstGeom>
        </p:spPr>
      </p:pic>
      <p:sp>
        <p:nvSpPr>
          <p:cNvPr id="2" name="Title 1"/>
          <p:cNvSpPr>
            <a:spLocks noGrp="1"/>
          </p:cNvSpPr>
          <p:nvPr>
            <p:ph type="title"/>
          </p:nvPr>
        </p:nvSpPr>
        <p:spPr/>
        <p:txBody>
          <a:bodyPr/>
          <a:lstStyle/>
          <a:p>
            <a:r>
              <a:rPr lang="en-US" dirty="0" smtClean="0"/>
              <a:t>Trust</a:t>
            </a:r>
            <a:endParaRPr lang="en-US" dirty="0"/>
          </a:p>
        </p:txBody>
      </p:sp>
      <p:sp>
        <p:nvSpPr>
          <p:cNvPr id="3" name="Content Placeholder 2"/>
          <p:cNvSpPr>
            <a:spLocks noGrp="1"/>
          </p:cNvSpPr>
          <p:nvPr>
            <p:ph idx="1"/>
          </p:nvPr>
        </p:nvSpPr>
        <p:spPr/>
        <p:txBody>
          <a:bodyPr/>
          <a:lstStyle/>
          <a:p>
            <a:r>
              <a:rPr lang="en-US" dirty="0" smtClean="0"/>
              <a:t>It is equally an error to trust all men or no man.         Latin Proverb</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Smart Trust Matrix</a:t>
            </a:r>
            <a:endParaRPr lang="en-US" b="1"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609600" y="6324600"/>
            <a:ext cx="7868436" cy="369332"/>
          </a:xfrm>
          <a:prstGeom prst="rect">
            <a:avLst/>
          </a:prstGeom>
          <a:noFill/>
        </p:spPr>
        <p:txBody>
          <a:bodyPr wrap="none" rtlCol="0">
            <a:spAutoFit/>
          </a:bodyPr>
          <a:lstStyle/>
          <a:p>
            <a:r>
              <a:rPr lang="en-US" b="1" dirty="0" smtClean="0"/>
              <a:t>Smart Trust:  Combine propensity to trust with the analysis to manage risk wisely</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mazing-rock-house.jpg"/>
          <p:cNvPicPr>
            <a:picLocks noChangeAspect="1"/>
          </p:cNvPicPr>
          <p:nvPr/>
        </p:nvPicPr>
        <p:blipFill>
          <a:blip r:embed="rId2" cstate="print"/>
          <a:stretch>
            <a:fillRect/>
          </a:stretch>
        </p:blipFill>
        <p:spPr>
          <a:xfrm>
            <a:off x="2514600" y="2438400"/>
            <a:ext cx="4038600" cy="3962400"/>
          </a:xfrm>
          <a:prstGeom prst="rect">
            <a:avLst/>
          </a:prstGeom>
        </p:spPr>
      </p:pic>
      <p:sp>
        <p:nvSpPr>
          <p:cNvPr id="2" name="Title 1"/>
          <p:cNvSpPr>
            <a:spLocks noGrp="1"/>
          </p:cNvSpPr>
          <p:nvPr>
            <p:ph type="title"/>
          </p:nvPr>
        </p:nvSpPr>
        <p:spPr/>
        <p:txBody>
          <a:bodyPr>
            <a:normAutofit/>
          </a:bodyPr>
          <a:lstStyle/>
          <a:p>
            <a:r>
              <a:rPr lang="en-US" sz="5400" b="1" dirty="0" smtClean="0"/>
              <a:t>Trust</a:t>
            </a:r>
            <a:endParaRPr lang="en-US" sz="5400" b="1" dirty="0"/>
          </a:p>
        </p:txBody>
      </p:sp>
      <p:sp>
        <p:nvSpPr>
          <p:cNvPr id="3" name="Content Placeholder 2"/>
          <p:cNvSpPr>
            <a:spLocks noGrp="1"/>
          </p:cNvSpPr>
          <p:nvPr>
            <p:ph idx="1"/>
          </p:nvPr>
        </p:nvSpPr>
        <p:spPr/>
        <p:txBody>
          <a:bodyPr>
            <a:normAutofit/>
          </a:bodyPr>
          <a:lstStyle/>
          <a:p>
            <a:pPr>
              <a:buNone/>
            </a:pPr>
            <a:r>
              <a:rPr lang="en-US" sz="4400" b="1" dirty="0" smtClean="0"/>
              <a:t>Trust = Character and Competence</a:t>
            </a:r>
            <a:endParaRPr lang="en-US" sz="4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a:t>
            </a:r>
            <a:endParaRPr lang="en-US" dirty="0"/>
          </a:p>
        </p:txBody>
      </p:sp>
      <p:sp>
        <p:nvSpPr>
          <p:cNvPr id="3" name="Content Placeholder 2"/>
          <p:cNvSpPr>
            <a:spLocks noGrp="1"/>
          </p:cNvSpPr>
          <p:nvPr>
            <p:ph idx="1"/>
          </p:nvPr>
        </p:nvSpPr>
        <p:spPr/>
        <p:txBody>
          <a:bodyPr/>
          <a:lstStyle/>
          <a:p>
            <a:r>
              <a:rPr lang="en-US" dirty="0" smtClean="0"/>
              <a:t>Integrity</a:t>
            </a:r>
          </a:p>
          <a:p>
            <a:r>
              <a:rPr lang="en-US" dirty="0" smtClean="0"/>
              <a:t>Motive</a:t>
            </a:r>
          </a:p>
          <a:p>
            <a:r>
              <a:rPr lang="en-US" dirty="0" smtClean="0"/>
              <a:t>Intent</a:t>
            </a:r>
            <a:endParaRPr lang="en-US" dirty="0"/>
          </a:p>
        </p:txBody>
      </p:sp>
      <p:pic>
        <p:nvPicPr>
          <p:cNvPr id="4" name="Picture 3" descr="integrity-poster.jpg"/>
          <p:cNvPicPr>
            <a:picLocks noChangeAspect="1"/>
          </p:cNvPicPr>
          <p:nvPr/>
        </p:nvPicPr>
        <p:blipFill>
          <a:blip r:embed="rId2" cstate="print"/>
          <a:stretch>
            <a:fillRect/>
          </a:stretch>
        </p:blipFill>
        <p:spPr>
          <a:xfrm>
            <a:off x="2590800" y="1447800"/>
            <a:ext cx="6248400" cy="51816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mpetence.jpg"/>
          <p:cNvPicPr>
            <a:picLocks noChangeAspect="1"/>
          </p:cNvPicPr>
          <p:nvPr/>
        </p:nvPicPr>
        <p:blipFill>
          <a:blip r:embed="rId2" cstate="print"/>
          <a:stretch>
            <a:fillRect/>
          </a:stretch>
        </p:blipFill>
        <p:spPr>
          <a:xfrm>
            <a:off x="2971800" y="1143000"/>
            <a:ext cx="5562600" cy="3810000"/>
          </a:xfrm>
          <a:prstGeom prst="rect">
            <a:avLst/>
          </a:prstGeom>
        </p:spPr>
      </p:pic>
      <p:sp>
        <p:nvSpPr>
          <p:cNvPr id="2" name="Title 1"/>
          <p:cNvSpPr>
            <a:spLocks noGrp="1"/>
          </p:cNvSpPr>
          <p:nvPr>
            <p:ph type="title"/>
          </p:nvPr>
        </p:nvSpPr>
        <p:spPr/>
        <p:txBody>
          <a:bodyPr/>
          <a:lstStyle/>
          <a:p>
            <a:r>
              <a:rPr lang="en-US" dirty="0" smtClean="0"/>
              <a:t>Competence</a:t>
            </a:r>
            <a:endParaRPr lang="en-US" dirty="0"/>
          </a:p>
        </p:txBody>
      </p:sp>
      <p:sp>
        <p:nvSpPr>
          <p:cNvPr id="3" name="Content Placeholder 2"/>
          <p:cNvSpPr>
            <a:spLocks noGrp="1"/>
          </p:cNvSpPr>
          <p:nvPr>
            <p:ph idx="1"/>
          </p:nvPr>
        </p:nvSpPr>
        <p:spPr/>
        <p:txBody>
          <a:bodyPr/>
          <a:lstStyle/>
          <a:p>
            <a:r>
              <a:rPr lang="en-US" dirty="0" smtClean="0"/>
              <a:t>Skills</a:t>
            </a:r>
          </a:p>
          <a:p>
            <a:r>
              <a:rPr lang="en-US" dirty="0" smtClean="0"/>
              <a:t>Results</a:t>
            </a:r>
          </a:p>
          <a:p>
            <a:r>
              <a:rPr lang="en-US" dirty="0" smtClean="0"/>
              <a:t>Track Record</a:t>
            </a:r>
          </a:p>
          <a:p>
            <a:endParaRPr lang="en-US" dirty="0"/>
          </a:p>
          <a:p>
            <a:endParaRPr lang="en-US" dirty="0" smtClean="0"/>
          </a:p>
          <a:p>
            <a:endParaRPr lang="en-US" dirty="0"/>
          </a:p>
          <a:p>
            <a:r>
              <a:rPr lang="en-US" dirty="0" smtClean="0"/>
              <a:t>People who make things happen!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a:t>
            </a:r>
            <a:endParaRPr lang="en-US" dirty="0"/>
          </a:p>
        </p:txBody>
      </p:sp>
      <p:sp>
        <p:nvSpPr>
          <p:cNvPr id="3" name="Content Placeholder 2"/>
          <p:cNvSpPr>
            <a:spLocks noGrp="1"/>
          </p:cNvSpPr>
          <p:nvPr>
            <p:ph idx="1"/>
          </p:nvPr>
        </p:nvSpPr>
        <p:spPr/>
        <p:txBody>
          <a:bodyPr/>
          <a:lstStyle/>
          <a:p>
            <a:r>
              <a:rPr lang="en-US" dirty="0" smtClean="0"/>
              <a:t>“Live the values” Deliver results”  - Jack Welch</a:t>
            </a:r>
          </a:p>
          <a:p>
            <a:r>
              <a:rPr lang="en-US" dirty="0" smtClean="0"/>
              <a:t>“Extreme personal humility” “Intense          professional will”  - Jim Collins</a:t>
            </a:r>
          </a:p>
          <a:p>
            <a:r>
              <a:rPr lang="en-US" dirty="0" smtClean="0"/>
              <a:t>Ethics theory says. “Do the right thing” and “Get the right thing done”</a:t>
            </a:r>
          </a:p>
          <a:p>
            <a:r>
              <a:rPr lang="en-US" dirty="0" smtClean="0"/>
              <a:t>Decision making approaches focus on balancing the “heart” and the “head”</a:t>
            </a:r>
            <a:endParaRPr lang="en-US" dirty="0"/>
          </a:p>
        </p:txBody>
      </p:sp>
      <p:pic>
        <p:nvPicPr>
          <p:cNvPr id="4" name="Picture 3" descr="compas4.gif"/>
          <p:cNvPicPr>
            <a:picLocks noChangeAspect="1"/>
          </p:cNvPicPr>
          <p:nvPr/>
        </p:nvPicPr>
        <p:blipFill>
          <a:blip r:embed="rId2" cstate="print"/>
          <a:stretch>
            <a:fillRect/>
          </a:stretch>
        </p:blipFill>
        <p:spPr>
          <a:xfrm>
            <a:off x="6777037" y="4262438"/>
            <a:ext cx="2366963" cy="259556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1662</Words>
  <Application>Microsoft Office PowerPoint</Application>
  <PresentationFormat>On-screen Show (4:3)</PresentationFormat>
  <Paragraphs>201</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Trust The Key Component</vt:lpstr>
      <vt:lpstr>Trust</vt:lpstr>
      <vt:lpstr>Slide 3</vt:lpstr>
      <vt:lpstr>Cost of Trust</vt:lpstr>
      <vt:lpstr>Slide 5</vt:lpstr>
      <vt:lpstr>Trust</vt:lpstr>
      <vt:lpstr>Character</vt:lpstr>
      <vt:lpstr>Competence</vt:lpstr>
      <vt:lpstr>Leaders</vt:lpstr>
      <vt:lpstr>Five Waves of Trust</vt:lpstr>
      <vt:lpstr>Self Trust</vt:lpstr>
      <vt:lpstr>Relational Trust</vt:lpstr>
      <vt:lpstr>Organizational Trust</vt:lpstr>
      <vt:lpstr>Market Trust</vt:lpstr>
      <vt:lpstr>Societal Trust</vt:lpstr>
      <vt:lpstr>Restoring Trust</vt:lpstr>
      <vt:lpstr>The Principle of Credibility</vt:lpstr>
      <vt:lpstr>Be ready to face the lawyer for the defense!</vt:lpstr>
      <vt:lpstr>Be credible to yourself</vt:lpstr>
      <vt:lpstr>Slide 20</vt:lpstr>
      <vt:lpstr>Slide 21</vt:lpstr>
      <vt:lpstr>Defining Integrity</vt:lpstr>
      <vt:lpstr>Courage to do the right thing</vt:lpstr>
      <vt:lpstr>How to increase your integrity</vt:lpstr>
      <vt:lpstr>Integrity</vt:lpstr>
      <vt:lpstr>Intent</vt:lpstr>
      <vt:lpstr>Slide 27</vt:lpstr>
      <vt:lpstr>Agenda</vt:lpstr>
      <vt:lpstr>Behavior</vt:lpstr>
      <vt:lpstr>The Trustee Standard</vt:lpstr>
      <vt:lpstr>How to improve intent The first thing a leaders must do is inspire trust Doug Conant – Campbell Soup</vt:lpstr>
      <vt:lpstr>Slide 32</vt:lpstr>
      <vt:lpstr>Capabilities </vt:lpstr>
      <vt:lpstr>TASKS</vt:lpstr>
      <vt:lpstr>How to increase your Capabilities</vt:lpstr>
      <vt:lpstr>What is your Track Record</vt:lpstr>
      <vt:lpstr>What and How</vt:lpstr>
      <vt:lpstr>Defining Results</vt:lpstr>
      <vt:lpstr>How to improve Your Results</vt:lpstr>
      <vt:lpstr>Relational Behavior</vt:lpstr>
      <vt:lpstr>Build Trust Accounts</vt:lpstr>
      <vt:lpstr>Behaviors</vt:lpstr>
      <vt:lpstr>Talk Straight - Summary</vt:lpstr>
      <vt:lpstr>Demonstrate Respect</vt:lpstr>
      <vt:lpstr>Create Transparency</vt:lpstr>
      <vt:lpstr>Right Wrongs</vt:lpstr>
      <vt:lpstr> Show Loyalty</vt:lpstr>
      <vt:lpstr>Deliver Results</vt:lpstr>
      <vt:lpstr>Get Better</vt:lpstr>
      <vt:lpstr>Confront Reality</vt:lpstr>
      <vt:lpstr>Clarify Expectations</vt:lpstr>
      <vt:lpstr>Practice Accountability</vt:lpstr>
      <vt:lpstr>Listen First</vt:lpstr>
      <vt:lpstr>Keep Commitments</vt:lpstr>
      <vt:lpstr>Extend Trust</vt:lpstr>
      <vt:lpstr>Organizational Trust</vt:lpstr>
      <vt:lpstr>Market Trust</vt:lpstr>
      <vt:lpstr>Trust</vt:lpstr>
      <vt:lpstr>Smart Trust Matrix</vt:lpstr>
    </vt:vector>
  </TitlesOfParts>
  <Company>Region 18 ESC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Trust The Key Component</dc:title>
  <dc:creator>Region 18</dc:creator>
  <cp:lastModifiedBy>Region 18</cp:lastModifiedBy>
  <cp:revision>3</cp:revision>
  <dcterms:created xsi:type="dcterms:W3CDTF">2010-05-28T18:14:53Z</dcterms:created>
  <dcterms:modified xsi:type="dcterms:W3CDTF">2010-07-07T21:19:33Z</dcterms:modified>
</cp:coreProperties>
</file>