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handoutMasterIdLst>
    <p:handoutMasterId r:id="rId6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7C0CB581-E429-4F52-925B-5077D46975D1}" type="datetimeFigureOut">
              <a:rPr lang="en-US"/>
              <a:pPr>
                <a:defRPr/>
              </a:pPr>
              <a:t>11/1/2010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FD244DCF-A82F-4567-89FB-5782E85C345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454EDF75-0369-473B-BF75-7AAD2869165D}" type="datetimeFigureOut">
              <a:rPr lang="en-US"/>
              <a:pPr>
                <a:defRPr/>
              </a:pPr>
              <a:t>11/1/2010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E8C59A26-6ECA-4BC0-9B93-D7E0C9A4D4A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58A97D-5102-4313-9390-A6D43184A966}" type="slidenum">
              <a:rPr lang="en-US" smtClean="0"/>
              <a:pPr fontAlgn="base">
                <a:spcBef>
                  <a:spcPct val="0"/>
                </a:spcBef>
                <a:spcAft>
                  <a:spcPct val="0"/>
                </a:spcAft>
                <a:defRPr/>
              </a:pPr>
              <a:t>2</a:t>
            </a:fld>
            <a:endParaRPr lang="en-US" smtClean="0"/>
          </a:p>
        </p:txBody>
      </p:sp>
      <p:sp>
        <p:nvSpPr>
          <p:cNvPr id="63491" name="Rectangle 2"/>
          <p:cNvSpPr>
            <a:spLocks noRo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7F4996-79B3-4B5F-AB75-9EF066E8B285}" type="slidenum">
              <a:rPr lang="en-US" smtClean="0"/>
              <a:pPr fontAlgn="base">
                <a:spcBef>
                  <a:spcPct val="0"/>
                </a:spcBef>
                <a:spcAft>
                  <a:spcPct val="0"/>
                </a:spcAft>
                <a:defRPr/>
              </a:pPr>
              <a:t>11</a:t>
            </a:fld>
            <a:endParaRPr lang="en-US" smtClean="0"/>
          </a:p>
        </p:txBody>
      </p:sp>
      <p:sp>
        <p:nvSpPr>
          <p:cNvPr id="72707" name="Rectangle 2"/>
          <p:cNvSpPr>
            <a:spLocks noRo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FE1BA0-ADD4-4A7A-8B20-9234A8D9AAB9}" type="slidenum">
              <a:rPr lang="en-US" smtClean="0"/>
              <a:pPr fontAlgn="base">
                <a:spcBef>
                  <a:spcPct val="0"/>
                </a:spcBef>
                <a:spcAft>
                  <a:spcPct val="0"/>
                </a:spcAft>
                <a:defRPr/>
              </a:pPr>
              <a:t>12</a:t>
            </a:fld>
            <a:endParaRPr lang="en-US" smtClean="0"/>
          </a:p>
        </p:txBody>
      </p:sp>
      <p:sp>
        <p:nvSpPr>
          <p:cNvPr id="73731" name="Rectangle 2"/>
          <p:cNvSpPr>
            <a:spLocks noRot="1" noChangeArrowheads="1" noTextEdit="1"/>
          </p:cNvSpPr>
          <p:nvPr>
            <p:ph type="sldImg"/>
          </p:nvPr>
        </p:nvSpPr>
        <p:spPr bwMode="auto">
          <a:noFill/>
          <a:ln>
            <a:solidFill>
              <a:srgbClr val="000000"/>
            </a:solidFill>
            <a:miter lim="800000"/>
            <a:headEnd/>
            <a:tailEnd/>
          </a:ln>
        </p:spPr>
      </p:sp>
      <p:sp>
        <p:nvSpPr>
          <p:cNvPr id="737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30B94F-F12C-4B76-B782-B8C1ECD56D46}" type="slidenum">
              <a:rPr lang="en-US" smtClean="0"/>
              <a:pPr fontAlgn="base">
                <a:spcBef>
                  <a:spcPct val="0"/>
                </a:spcBef>
                <a:spcAft>
                  <a:spcPct val="0"/>
                </a:spcAft>
                <a:defRPr/>
              </a:pPr>
              <a:t>13</a:t>
            </a:fld>
            <a:endParaRPr lang="en-US" smtClean="0"/>
          </a:p>
        </p:txBody>
      </p:sp>
      <p:sp>
        <p:nvSpPr>
          <p:cNvPr id="74755" name="Rectangle 2"/>
          <p:cNvSpPr>
            <a:spLocks noRo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7046FD-5503-476E-B607-A64AFDD34BB8}" type="slidenum">
              <a:rPr lang="en-US" smtClean="0"/>
              <a:pPr fontAlgn="base">
                <a:spcBef>
                  <a:spcPct val="0"/>
                </a:spcBef>
                <a:spcAft>
                  <a:spcPct val="0"/>
                </a:spcAft>
                <a:defRPr/>
              </a:pPr>
              <a:t>14</a:t>
            </a:fld>
            <a:endParaRPr lang="en-US" smtClean="0"/>
          </a:p>
        </p:txBody>
      </p:sp>
      <p:sp>
        <p:nvSpPr>
          <p:cNvPr id="75779" name="Rectangle 2"/>
          <p:cNvSpPr>
            <a:spLocks noRot="1" noChangeArrowheads="1" noTextEdit="1"/>
          </p:cNvSpPr>
          <p:nvPr>
            <p:ph type="sldImg"/>
          </p:nvPr>
        </p:nvSpPr>
        <p:spPr bwMode="auto">
          <a:noFill/>
          <a:ln>
            <a:solidFill>
              <a:srgbClr val="000000"/>
            </a:solidFill>
            <a:miter lim="800000"/>
            <a:headEnd/>
            <a:tailEnd/>
          </a:ln>
        </p:spPr>
      </p:sp>
      <p:sp>
        <p:nvSpPr>
          <p:cNvPr id="757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7008B3-5953-4D77-8BAF-E51B6A32674C}" type="slidenum">
              <a:rPr lang="en-US" smtClean="0"/>
              <a:pPr fontAlgn="base">
                <a:spcBef>
                  <a:spcPct val="0"/>
                </a:spcBef>
                <a:spcAft>
                  <a:spcPct val="0"/>
                </a:spcAft>
                <a:defRPr/>
              </a:pPr>
              <a:t>15</a:t>
            </a:fld>
            <a:endParaRPr lang="en-US" smtClean="0"/>
          </a:p>
        </p:txBody>
      </p:sp>
      <p:sp>
        <p:nvSpPr>
          <p:cNvPr id="76803" name="Rectangle 2"/>
          <p:cNvSpPr>
            <a:spLocks noRo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352446-779B-45B2-8F0C-410B6FE6879B}" type="slidenum">
              <a:rPr lang="en-US" smtClean="0"/>
              <a:pPr fontAlgn="base">
                <a:spcBef>
                  <a:spcPct val="0"/>
                </a:spcBef>
                <a:spcAft>
                  <a:spcPct val="0"/>
                </a:spcAft>
                <a:defRPr/>
              </a:pPr>
              <a:t>16</a:t>
            </a:fld>
            <a:endParaRPr lang="en-US" smtClean="0"/>
          </a:p>
        </p:txBody>
      </p:sp>
      <p:sp>
        <p:nvSpPr>
          <p:cNvPr id="77827" name="Rectangle 2"/>
          <p:cNvSpPr>
            <a:spLocks noRo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E065C3-97B3-48F2-B62A-7B2758B8F930}" type="slidenum">
              <a:rPr lang="en-US" smtClean="0"/>
              <a:pPr fontAlgn="base">
                <a:spcBef>
                  <a:spcPct val="0"/>
                </a:spcBef>
                <a:spcAft>
                  <a:spcPct val="0"/>
                </a:spcAft>
                <a:defRPr/>
              </a:pPr>
              <a:t>17</a:t>
            </a:fld>
            <a:endParaRPr lang="en-US" smtClean="0"/>
          </a:p>
        </p:txBody>
      </p:sp>
      <p:sp>
        <p:nvSpPr>
          <p:cNvPr id="78851" name="Rectangle 2"/>
          <p:cNvSpPr>
            <a:spLocks noRot="1" noChangeArrowheads="1" noTextEdit="1"/>
          </p:cNvSpPr>
          <p:nvPr>
            <p:ph type="sldImg"/>
          </p:nvPr>
        </p:nvSpPr>
        <p:spPr bwMode="auto">
          <a:noFill/>
          <a:ln>
            <a:solidFill>
              <a:srgbClr val="000000"/>
            </a:solidFill>
            <a:miter lim="800000"/>
            <a:headEnd/>
            <a:tailEnd/>
          </a:ln>
        </p:spPr>
      </p:sp>
      <p:sp>
        <p:nvSpPr>
          <p:cNvPr id="788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key lesson is to be specific in the student code of conduct with regard to the apparel that the district seeks to prohibit and to link the prohibition to evidence of gang-related activity.  Educators must walk a fine line in adopting rules that infringe in any way on expressive activities.  Students enjoy free speech even at school, but educators have the authority to quell a disruption that they reasonably can forecast.</a:t>
            </a:r>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88CE39-B352-430E-A933-0A91674FB629}"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CFF419-CA3B-4147-8E7A-13FAAB8BB485}"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99BCCE-A8ED-4CB1-B8F1-50C940139B1B}"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F2DE32-BC9C-4AB3-82A6-A9F07444CE4E}" type="slidenum">
              <a:rPr lang="en-US" smtClean="0"/>
              <a:pPr fontAlgn="base">
                <a:spcBef>
                  <a:spcPct val="0"/>
                </a:spcBef>
                <a:spcAft>
                  <a:spcPct val="0"/>
                </a:spcAft>
                <a:defRPr/>
              </a:pPr>
              <a:t>3</a:t>
            </a:fld>
            <a:endParaRPr lang="en-US" smtClean="0"/>
          </a:p>
        </p:txBody>
      </p:sp>
      <p:sp>
        <p:nvSpPr>
          <p:cNvPr id="64515" name="Rectangle 2"/>
          <p:cNvSpPr>
            <a:spLocks noRo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29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3112CB-FA5A-4020-82F4-ACEF348D3DDD}"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39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F2E5F7-4776-4FB6-B92A-F32B9D01FC18}"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9A3EF84-05F3-47EA-A391-724E4B9FC1E1}" type="slidenum">
              <a:rPr lang="en-US" smtClean="0"/>
              <a:pPr fontAlgn="base">
                <a:spcBef>
                  <a:spcPct val="0"/>
                </a:spcBef>
                <a:spcAft>
                  <a:spcPct val="0"/>
                </a:spcAft>
                <a:defRPr/>
              </a:pPr>
              <a:t>31</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C1C612-2D93-4CE6-BE95-4B1BB8330864}" type="slidenum">
              <a:rPr lang="en-US" smtClean="0"/>
              <a:pPr fontAlgn="base">
                <a:spcBef>
                  <a:spcPct val="0"/>
                </a:spcBef>
                <a:spcAft>
                  <a:spcPct val="0"/>
                </a:spcAft>
                <a:defRPr/>
              </a:pPr>
              <a:t>32</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70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A8D59B-F89A-44F8-BEA5-CE4F7C27F46E}" type="slidenum">
              <a:rPr lang="en-US" smtClean="0"/>
              <a:pPr fontAlgn="base">
                <a:spcBef>
                  <a:spcPct val="0"/>
                </a:spcBef>
                <a:spcAft>
                  <a:spcPct val="0"/>
                </a:spcAft>
                <a:defRPr/>
              </a:pPr>
              <a:t>48</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80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D9963E-B91A-4077-85A0-47EA356F510C}" type="slidenum">
              <a:rPr lang="en-US" smtClean="0"/>
              <a:pPr fontAlgn="base">
                <a:spcBef>
                  <a:spcPct val="0"/>
                </a:spcBef>
                <a:spcAft>
                  <a:spcPct val="0"/>
                </a:spcAft>
                <a:defRPr/>
              </a:pPr>
              <a:t>49</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4E766A-1E02-4988-B42C-95854598A3DA}" type="slidenum">
              <a:rPr lang="en-US" smtClean="0"/>
              <a:pPr fontAlgn="base">
                <a:spcBef>
                  <a:spcPct val="0"/>
                </a:spcBef>
                <a:spcAft>
                  <a:spcPct val="0"/>
                </a:spcAft>
                <a:defRPr/>
              </a:pPr>
              <a:t>50</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01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B82FA2-0488-4FC4-99B9-0E448C3FB608}" type="slidenum">
              <a:rPr lang="en-US" smtClean="0"/>
              <a:pPr fontAlgn="base">
                <a:spcBef>
                  <a:spcPct val="0"/>
                </a:spcBef>
                <a:spcAft>
                  <a:spcPct val="0"/>
                </a:spcAft>
                <a:defRPr/>
              </a:pPr>
              <a:t>51</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11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983292-344C-4FC1-BF54-ECC67241B3A0}" type="slidenum">
              <a:rPr lang="en-US" smtClean="0"/>
              <a:pPr fontAlgn="base">
                <a:spcBef>
                  <a:spcPct val="0"/>
                </a:spcBef>
                <a:spcAft>
                  <a:spcPct val="0"/>
                </a:spcAft>
                <a:defRPr/>
              </a:pPr>
              <a:t>52</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21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2B9F5B5-BBEE-4D3E-90B8-94404B0E338A}" type="slidenum">
              <a:rPr lang="en-US" smtClean="0"/>
              <a:pPr fontAlgn="base">
                <a:spcBef>
                  <a:spcPct val="0"/>
                </a:spcBef>
                <a:spcAft>
                  <a:spcPct val="0"/>
                </a:spcAft>
                <a:defRPr/>
              </a:pPr>
              <a:t>53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81B027-6968-498F-BEAB-8BB7BB935905}" type="slidenum">
              <a:rPr lang="en-US" smtClean="0"/>
              <a:pPr fontAlgn="base">
                <a:spcBef>
                  <a:spcPct val="0"/>
                </a:spcBef>
                <a:spcAft>
                  <a:spcPct val="0"/>
                </a:spcAft>
                <a:defRPr/>
              </a:pPr>
              <a:t>4</a:t>
            </a:fld>
            <a:endParaRPr lang="en-US" smtClean="0"/>
          </a:p>
        </p:txBody>
      </p:sp>
      <p:sp>
        <p:nvSpPr>
          <p:cNvPr id="65539" name="Rectangle 2"/>
          <p:cNvSpPr>
            <a:spLocks noRo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31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8B46B4-694C-4EB8-B8FF-D614B6CFF4AD}" type="slidenum">
              <a:rPr lang="en-US" smtClean="0"/>
              <a:pPr fontAlgn="base">
                <a:spcBef>
                  <a:spcPct val="0"/>
                </a:spcBef>
                <a:spcAft>
                  <a:spcPct val="0"/>
                </a:spcAft>
                <a:defRPr/>
              </a:pPr>
              <a:t>54</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42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3CD663-4D86-4F8B-887A-7D9062A288F4}" type="slidenum">
              <a:rPr lang="en-US" smtClean="0"/>
              <a:pPr fontAlgn="base">
                <a:spcBef>
                  <a:spcPct val="0"/>
                </a:spcBef>
                <a:spcAft>
                  <a:spcPct val="0"/>
                </a:spcAft>
                <a:defRPr/>
              </a:pPr>
              <a:t>55</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52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16E967-A862-4F74-963E-E294DE13E07E}" type="slidenum">
              <a:rPr lang="en-US" smtClean="0"/>
              <a:pPr fontAlgn="base">
                <a:spcBef>
                  <a:spcPct val="0"/>
                </a:spcBef>
                <a:spcAft>
                  <a:spcPct val="0"/>
                </a:spcAft>
                <a:defRPr/>
              </a:pPr>
              <a:t>56</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62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DDB2EB-412C-4557-920F-2349D57F913B}" type="slidenum">
              <a:rPr lang="en-US" smtClean="0"/>
              <a:pPr fontAlgn="base">
                <a:spcBef>
                  <a:spcPct val="0"/>
                </a:spcBef>
                <a:spcAft>
                  <a:spcPct val="0"/>
                </a:spcAft>
                <a:defRPr/>
              </a:pPr>
              <a:t>57</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72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3F54D2-A24C-46E5-BE29-8F0BEFB0BF07}" type="slidenum">
              <a:rPr lang="en-US" smtClean="0"/>
              <a:pPr fontAlgn="base">
                <a:spcBef>
                  <a:spcPct val="0"/>
                </a:spcBef>
                <a:spcAft>
                  <a:spcPct val="0"/>
                </a:spcAft>
                <a:defRPr/>
              </a:pPr>
              <a:t>58</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0F1302-DAAD-4AB5-834B-A065993D8B86}" type="slidenum">
              <a:rPr lang="en-US" smtClean="0"/>
              <a:pPr fontAlgn="base">
                <a:spcBef>
                  <a:spcPct val="0"/>
                </a:spcBef>
                <a:spcAft>
                  <a:spcPct val="0"/>
                </a:spcAft>
                <a:defRPr/>
              </a:pPr>
              <a:t>59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2270FE-6F7C-473B-9755-08C46D78C8F2}" type="slidenum">
              <a:rPr lang="en-US" smtClean="0"/>
              <a:pPr fontAlgn="base">
                <a:spcBef>
                  <a:spcPct val="0"/>
                </a:spcBef>
                <a:spcAft>
                  <a:spcPct val="0"/>
                </a:spcAft>
                <a:defRPr/>
              </a:pPr>
              <a:t>5</a:t>
            </a:fld>
            <a:endParaRPr lang="en-US" smtClean="0"/>
          </a:p>
        </p:txBody>
      </p:sp>
      <p:sp>
        <p:nvSpPr>
          <p:cNvPr id="66563" name="Rectangle 2"/>
          <p:cNvSpPr>
            <a:spLocks noRo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63A8A4-1A66-4B93-9C01-DD8335AE49DB}" type="slidenum">
              <a:rPr lang="en-US" smtClean="0"/>
              <a:pPr fontAlgn="base">
                <a:spcBef>
                  <a:spcPct val="0"/>
                </a:spcBef>
                <a:spcAft>
                  <a:spcPct val="0"/>
                </a:spcAft>
                <a:defRPr/>
              </a:pPr>
              <a:t>6</a:t>
            </a:fld>
            <a:endParaRPr lang="en-US" smtClean="0"/>
          </a:p>
        </p:txBody>
      </p:sp>
      <p:sp>
        <p:nvSpPr>
          <p:cNvPr id="67587" name="Rectangle 2"/>
          <p:cNvSpPr>
            <a:spLocks noRo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F75325-4053-4FA8-AD4F-C551B8B8D501}" type="slidenum">
              <a:rPr lang="en-US" smtClean="0"/>
              <a:pPr fontAlgn="base">
                <a:spcBef>
                  <a:spcPct val="0"/>
                </a:spcBef>
                <a:spcAft>
                  <a:spcPct val="0"/>
                </a:spcAft>
                <a:defRPr/>
              </a:pPr>
              <a:t>7</a:t>
            </a:fld>
            <a:endParaRPr lang="en-US" smtClean="0"/>
          </a:p>
        </p:txBody>
      </p:sp>
      <p:sp>
        <p:nvSpPr>
          <p:cNvPr id="68611" name="Rectangle 2"/>
          <p:cNvSpPr>
            <a:spLocks noRo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E35CCA-D184-4E79-B355-5E1C0041D3C6}" type="slidenum">
              <a:rPr lang="en-US" smtClean="0"/>
              <a:pPr fontAlgn="base">
                <a:spcBef>
                  <a:spcPct val="0"/>
                </a:spcBef>
                <a:spcAft>
                  <a:spcPct val="0"/>
                </a:spcAft>
                <a:defRPr/>
              </a:pPr>
              <a:t>8</a:t>
            </a:fld>
            <a:endParaRPr lang="en-US" smtClean="0"/>
          </a:p>
        </p:txBody>
      </p:sp>
      <p:sp>
        <p:nvSpPr>
          <p:cNvPr id="69635" name="Rectangle 2"/>
          <p:cNvSpPr>
            <a:spLocks noRot="1" noChangeArrowheads="1" noTextEdit="1"/>
          </p:cNvSpPr>
          <p:nvPr>
            <p:ph type="sldImg"/>
          </p:nvPr>
        </p:nvSpPr>
        <p:spPr bwMode="auto">
          <a:noFill/>
          <a:ln>
            <a:solidFill>
              <a:srgbClr val="000000"/>
            </a:solidFill>
            <a:miter lim="800000"/>
            <a:headEnd/>
            <a:tailEnd/>
          </a:ln>
        </p:spPr>
      </p:sp>
      <p:sp>
        <p:nvSpPr>
          <p:cNvPr id="696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BF6C35-D2B9-43C1-A615-33FFBB866628}" type="slidenum">
              <a:rPr lang="en-US" smtClean="0"/>
              <a:pPr fontAlgn="base">
                <a:spcBef>
                  <a:spcPct val="0"/>
                </a:spcBef>
                <a:spcAft>
                  <a:spcPct val="0"/>
                </a:spcAft>
                <a:defRPr/>
              </a:pPr>
              <a:t>9</a:t>
            </a:fld>
            <a:endParaRPr lang="en-US" smtClean="0"/>
          </a:p>
        </p:txBody>
      </p:sp>
      <p:sp>
        <p:nvSpPr>
          <p:cNvPr id="70659" name="Rectangle 2"/>
          <p:cNvSpPr>
            <a:spLocks noRo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71FF42-B5F6-4C6B-B0FF-F7B2935C0745}" type="slidenum">
              <a:rPr lang="en-US" smtClean="0"/>
              <a:pPr fontAlgn="base">
                <a:spcBef>
                  <a:spcPct val="0"/>
                </a:spcBef>
                <a:spcAft>
                  <a:spcPct val="0"/>
                </a:spcAft>
                <a:defRPr/>
              </a:pPr>
              <a:t>10</a:t>
            </a:fld>
            <a:endParaRPr lang="en-US" smtClean="0"/>
          </a:p>
        </p:txBody>
      </p:sp>
      <p:sp>
        <p:nvSpPr>
          <p:cNvPr id="71683" name="Rectangle 2"/>
          <p:cNvSpPr>
            <a:spLocks noRo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618956A-5287-4C92-A594-A1818E49E63E}" type="datetimeFigureOut">
              <a:rPr lang="en-US"/>
              <a:pPr>
                <a:defRPr/>
              </a:pPr>
              <a:t>11/1/2010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980B75-7FA5-4FF8-BDAD-CA9D33D84C7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F7A066-81D0-4A63-BF9D-3F50F29365CE}" type="datetimeFigureOut">
              <a:rPr lang="en-US"/>
              <a:pPr>
                <a:defRPr/>
              </a:pPr>
              <a:t>11/1/2010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904CFF-2BC4-4161-8ABA-9CDC42EEC83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C5F04C-FDEF-4F0F-B1C2-2280151B8E0B}" type="datetimeFigureOut">
              <a:rPr lang="en-US"/>
              <a:pPr>
                <a:defRPr/>
              </a:pPr>
              <a:t>11/1/2010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3B34BD-2D0D-4691-8B2C-ECE34B0B0B5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B3DB0C2-11D5-4325-B683-B8E3FA62E36B}" type="datetimeFigureOut">
              <a:rPr lang="en-US"/>
              <a:pPr>
                <a:defRPr/>
              </a:pPr>
              <a:t>11/1/2010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098EE6-9AD1-436A-B2C2-C4297177178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726BA73-603A-4B7B-8C9C-7260AB9B738F}" type="datetimeFigureOut">
              <a:rPr lang="en-US"/>
              <a:pPr>
                <a:defRPr/>
              </a:pPr>
              <a:t>11/1/2010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A8E7A9-A437-4BE8-BBB4-9AE02ACFBDA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6E873B8-2486-491D-AE5A-C100D8EA06E4}" type="datetimeFigureOut">
              <a:rPr lang="en-US"/>
              <a:pPr>
                <a:defRPr/>
              </a:pPr>
              <a:t>11/1/2010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9F9F3DA-909C-4EF2-9543-AADA048CC91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7B06680-987E-45B4-9621-CD60599F6F15}" type="datetimeFigureOut">
              <a:rPr lang="en-US"/>
              <a:pPr>
                <a:defRPr/>
              </a:pPr>
              <a:t>11/1/2010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6E6043-BE59-475E-9731-34C47EBA724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828EDED-D6EE-40C9-B3B2-06D5A7C74780}" type="datetimeFigureOut">
              <a:rPr lang="en-US"/>
              <a:pPr>
                <a:defRPr/>
              </a:pPr>
              <a:t>11/1/2010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7A21920-3F7D-4662-8F6C-BA330C0DEBD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CF59CAE-0B26-4F29-87B5-C175E49453FA}" type="datetimeFigureOut">
              <a:rPr lang="en-US"/>
              <a:pPr>
                <a:defRPr/>
              </a:pPr>
              <a:t>11/1/2010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B4FB97C-6E73-4432-BEA9-567C0AB9CB2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22A3991-DC07-4436-86D9-5E18B762AE31}" type="datetimeFigureOut">
              <a:rPr lang="en-US"/>
              <a:pPr>
                <a:defRPr/>
              </a:pPr>
              <a:t>11/1/2010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5EBB680-7A42-4A62-A159-647535DB2AF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4FEE67-1256-4AD9-910A-CC5B5FB8AC7B}" type="datetimeFigureOut">
              <a:rPr lang="en-US"/>
              <a:pPr>
                <a:defRPr/>
              </a:pPr>
              <a:t>11/1/2010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7820E10-012C-4342-9D14-B441D9BEE08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DB19F0E-0FE9-4595-BA86-F1FF9D09540D}" type="datetimeFigureOut">
              <a:rPr lang="en-US"/>
              <a:pPr>
                <a:defRPr/>
              </a:pPr>
              <a:t>11/1/2010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44FD7AB-06E1-44A9-AC95-A1329AF63D7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838200"/>
            <a:ext cx="7772400" cy="1470025"/>
          </a:xfrm>
        </p:spPr>
        <p:txBody>
          <a:bodyPr/>
          <a:lstStyle/>
          <a:p>
            <a:pPr eaLnBrk="1" hangingPunct="1"/>
            <a:r>
              <a:rPr lang="en-US" smtClean="0"/>
              <a:t>Legal Issues for Principals</a:t>
            </a:r>
          </a:p>
        </p:txBody>
      </p:sp>
      <p:sp>
        <p:nvSpPr>
          <p:cNvPr id="2051" name="Subtitle 2"/>
          <p:cNvSpPr>
            <a:spLocks noGrp="1"/>
          </p:cNvSpPr>
          <p:nvPr>
            <p:ph type="subTitle" idx="1"/>
          </p:nvPr>
        </p:nvSpPr>
        <p:spPr>
          <a:xfrm>
            <a:off x="1371600" y="4572000"/>
            <a:ext cx="6400800" cy="1066800"/>
          </a:xfrm>
        </p:spPr>
        <p:txBody>
          <a:bodyPr/>
          <a:lstStyle/>
          <a:p>
            <a:pPr eaLnBrk="1" hangingPunct="1"/>
            <a:endParaRPr lang="en-US" dirty="0" smtClean="0">
              <a:solidFill>
                <a:schemeClr val="tx1"/>
              </a:solidFill>
            </a:endParaRPr>
          </a:p>
          <a:p>
            <a:pPr eaLnBrk="1" hangingPunct="1"/>
            <a:r>
              <a:rPr lang="en-US" dirty="0" smtClean="0">
                <a:solidFill>
                  <a:schemeClr val="tx1"/>
                </a:solidFill>
              </a:rPr>
              <a:t>Region18 ESC</a:t>
            </a:r>
          </a:p>
          <a:p>
            <a:pPr eaLnBrk="1" hangingPunct="1"/>
            <a:r>
              <a:rPr lang="en-US" dirty="0" smtClean="0">
                <a:solidFill>
                  <a:schemeClr val="tx1"/>
                </a:solidFill>
              </a:rPr>
              <a:t>Leadership Certification Program</a:t>
            </a:r>
          </a:p>
        </p:txBody>
      </p:sp>
      <p:pic>
        <p:nvPicPr>
          <p:cNvPr id="4" name="Picture 3" descr="78366773.jpg"/>
          <p:cNvPicPr>
            <a:picLocks noChangeAspect="1"/>
          </p:cNvPicPr>
          <p:nvPr/>
        </p:nvPicPr>
        <p:blipFill>
          <a:blip r:embed="rId2" cstate="print"/>
          <a:srcRect t="7767"/>
          <a:stretch>
            <a:fillRect/>
          </a:stretch>
        </p:blipFill>
        <p:spPr>
          <a:xfrm>
            <a:off x="2133600" y="1905000"/>
            <a:ext cx="5270500" cy="3276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11267" name="Rectangle 3"/>
          <p:cNvSpPr>
            <a:spLocks noGrp="1" noChangeArrowheads="1"/>
          </p:cNvSpPr>
          <p:nvPr>
            <p:ph type="body" idx="1"/>
          </p:nvPr>
        </p:nvSpPr>
        <p:spPr/>
        <p:txBody>
          <a:bodyPr/>
          <a:lstStyle/>
          <a:p>
            <a:pPr eaLnBrk="1" hangingPunct="1"/>
            <a:r>
              <a:rPr lang="en-US" sz="3600" smtClean="0">
                <a:latin typeface="Arial" charset="0"/>
                <a:cs typeface="Arial" charset="0"/>
              </a:rPr>
              <a:t>When employees step outside of their protective zone they loose their immunity.  The immunity conferred upon Texas public school employees by the qualified immunity statue is not automatic.  Protection from civil liability is weakest when hands-on discipline is involved.</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27651" name="Rectangle 3"/>
          <p:cNvSpPr>
            <a:spLocks noGrp="1" noChangeArrowheads="1"/>
          </p:cNvSpPr>
          <p:nvPr>
            <p:ph type="body" idx="1"/>
          </p:nvPr>
        </p:nvSpPr>
        <p:spPr/>
        <p:txBody>
          <a:bodyPr rtlCol="0">
            <a:normAutofit lnSpcReduction="10000"/>
          </a:bodyPr>
          <a:lstStyle/>
          <a:p>
            <a:pPr eaLnBrk="1" fontAlgn="auto" hangingPunct="1">
              <a:spcAft>
                <a:spcPts val="0"/>
              </a:spcAft>
              <a:buFont typeface="Arial" pitchFamily="34" charset="0"/>
              <a:buChar char="•"/>
              <a:defRPr/>
            </a:pPr>
            <a:endParaRPr lang="en-US" dirty="0" smtClean="0">
              <a:latin typeface="Bookman Old Style" pitchFamily="18" charset="0"/>
            </a:endParaRPr>
          </a:p>
          <a:p>
            <a:pPr eaLnBrk="1" fontAlgn="auto" hangingPunct="1">
              <a:spcAft>
                <a:spcPts val="0"/>
              </a:spcAft>
              <a:buFont typeface="Arial" pitchFamily="34" charset="0"/>
              <a:buChar char="•"/>
              <a:defRPr/>
            </a:pPr>
            <a:r>
              <a:rPr lang="en-US" sz="3600" dirty="0" smtClean="0">
                <a:latin typeface="Arial" pitchFamily="34" charset="0"/>
                <a:cs typeface="Arial" pitchFamily="34" charset="0"/>
              </a:rPr>
              <a:t>Federal lawsuits filed against school districts and their employees are referred to as Section 1983 suits.  This law was designed to protect the civil rights of citizens while providing a broad basis for litigation in federal court.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13315" name="Rectangle 3"/>
          <p:cNvSpPr>
            <a:spLocks noGrp="1" noChangeArrowheads="1"/>
          </p:cNvSpPr>
          <p:nvPr>
            <p:ph type="body" idx="1"/>
          </p:nvPr>
        </p:nvSpPr>
        <p:spPr/>
        <p:txBody>
          <a:bodyPr/>
          <a:lstStyle/>
          <a:p>
            <a:pPr eaLnBrk="1" hangingPunct="1"/>
            <a:endParaRPr lang="en-US" smtClean="0"/>
          </a:p>
          <a:p>
            <a:pPr eaLnBrk="1" hangingPunct="1"/>
            <a:r>
              <a:rPr lang="en-US" sz="4000" smtClean="0">
                <a:latin typeface="Arial" charset="0"/>
                <a:cs typeface="Arial" charset="0"/>
              </a:rPr>
              <a:t>Section 1983 suits involve a charge of an abuse of governmental authority that deprives someone (teacher, student) of federally protected rights.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14339" name="Rectangle 3"/>
          <p:cNvSpPr>
            <a:spLocks noGrp="1" noChangeArrowheads="1"/>
          </p:cNvSpPr>
          <p:nvPr>
            <p:ph type="body" idx="1"/>
          </p:nvPr>
        </p:nvSpPr>
        <p:spPr/>
        <p:txBody>
          <a:bodyPr/>
          <a:lstStyle/>
          <a:p>
            <a:pPr eaLnBrk="1" hangingPunct="1"/>
            <a:endParaRPr lang="en-US" smtClean="0">
              <a:latin typeface="Bookman Old Style" pitchFamily="18" charset="0"/>
            </a:endParaRPr>
          </a:p>
          <a:p>
            <a:pPr eaLnBrk="1" hangingPunct="1"/>
            <a:r>
              <a:rPr lang="en-US" sz="4000" smtClean="0">
                <a:latin typeface="Arial" charset="0"/>
                <a:cs typeface="Arial" charset="0"/>
              </a:rPr>
              <a:t>The rights can range from infringing upon a student’s rights of his Fourth Amendment to an employee’s First Amendment rights to speak as a citizen on matters of public concern </a:t>
            </a:r>
          </a:p>
          <a:p>
            <a:pPr eaLnBrk="1" hangingPunct="1"/>
            <a:endParaRPr lang="en-US" smtClean="0">
              <a:latin typeface="Bookman Old Style"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15363" name="Rectangle 3"/>
          <p:cNvSpPr>
            <a:spLocks noGrp="1" noChangeArrowheads="1"/>
          </p:cNvSpPr>
          <p:nvPr>
            <p:ph type="body" idx="1"/>
          </p:nvPr>
        </p:nvSpPr>
        <p:spPr/>
        <p:txBody>
          <a:bodyPr/>
          <a:lstStyle/>
          <a:p>
            <a:pPr eaLnBrk="1" hangingPunct="1"/>
            <a:endParaRPr lang="en-US" smtClean="0"/>
          </a:p>
          <a:p>
            <a:pPr eaLnBrk="1" hangingPunct="1"/>
            <a:r>
              <a:rPr lang="en-US" sz="4000" smtClean="0">
                <a:latin typeface="Arial" charset="0"/>
                <a:cs typeface="Arial" charset="0"/>
              </a:rPr>
              <a:t>The law states that “if a person making a decision is characterized as a policy-maker for the governmental entity, then that person’s action is attributable to the governmental entity”.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35843" name="Rectangle 3"/>
          <p:cNvSpPr>
            <a:spLocks noGrp="1" noChangeArrowheads="1"/>
          </p:cNvSpPr>
          <p:nvPr>
            <p:ph type="body" idx="1"/>
          </p:nvPr>
        </p:nvSpPr>
        <p:spPr/>
        <p:txBody>
          <a:bodyPr rtlCol="0">
            <a:normAutofit lnSpcReduction="10000"/>
          </a:bodyPr>
          <a:lstStyle/>
          <a:p>
            <a:pPr eaLnBrk="1" fontAlgn="auto" hangingPunct="1">
              <a:lnSpc>
                <a:spcPct val="90000"/>
              </a:lnSpc>
              <a:spcAft>
                <a:spcPts val="0"/>
              </a:spcAft>
              <a:buFont typeface="Arial" pitchFamily="34" charset="0"/>
              <a:buChar char="•"/>
              <a:defRPr/>
            </a:pPr>
            <a:r>
              <a:rPr lang="en-US" sz="3600" dirty="0" smtClean="0">
                <a:latin typeface="Arial" pitchFamily="34" charset="0"/>
                <a:cs typeface="Arial" pitchFamily="34" charset="0"/>
              </a:rPr>
              <a:t>Another legal liability of employees and supervisors is the federal statutory law.  Liability under federal statutory law of section 22.0511 states that a professional employee of a school district is not personally liable for any act that is incident to or within the scope of the duties of the employee’s position of employment</a:t>
            </a:r>
            <a:r>
              <a:rPr lang="en-US" dirty="0" smtClean="0">
                <a:latin typeface="Bookman Old Style" pitchFamily="18" charset="0"/>
              </a:rPr>
              <a:t>.</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17411" name="Rectangle 3"/>
          <p:cNvSpPr>
            <a:spLocks noGrp="1" noChangeArrowheads="1"/>
          </p:cNvSpPr>
          <p:nvPr>
            <p:ph type="body" idx="1"/>
          </p:nvPr>
        </p:nvSpPr>
        <p:spPr/>
        <p:txBody>
          <a:bodyPr/>
          <a:lstStyle/>
          <a:p>
            <a:pPr eaLnBrk="1" hangingPunct="1"/>
            <a:endParaRPr lang="en-US" smtClean="0">
              <a:latin typeface="Bookman Old Style" pitchFamily="18" charset="0"/>
            </a:endParaRPr>
          </a:p>
          <a:p>
            <a:pPr eaLnBrk="1" hangingPunct="1"/>
            <a:r>
              <a:rPr lang="en-US" sz="4000" smtClean="0">
                <a:latin typeface="Arial" charset="0"/>
                <a:cs typeface="Arial" charset="0"/>
              </a:rPr>
              <a:t>In conclusion, Texas public school educators are shielded by state law from tort suits as long as they are acting in the scope of their duties and are exercising discretion.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39939" name="Rectangle 3"/>
          <p:cNvSpPr>
            <a:spLocks noGrp="1" noChangeArrowheads="1"/>
          </p:cNvSpPr>
          <p:nvPr>
            <p:ph type="body" idx="1"/>
          </p:nvPr>
        </p:nvSpPr>
        <p:spPr/>
        <p:txBody>
          <a:bodyPr rtlCol="0">
            <a:normAutofit fontScale="92500" lnSpcReduction="20000"/>
          </a:bodyPr>
          <a:lstStyle/>
          <a:p>
            <a:pPr eaLnBrk="1" fontAlgn="auto" hangingPunct="1">
              <a:spcAft>
                <a:spcPts val="0"/>
              </a:spcAft>
              <a:buFont typeface="Arial" pitchFamily="34" charset="0"/>
              <a:buChar char="•"/>
              <a:defRPr/>
            </a:pPr>
            <a:endParaRPr lang="en-US" dirty="0" smtClean="0">
              <a:latin typeface="Bookman Old Style" pitchFamily="18" charset="0"/>
            </a:endParaRPr>
          </a:p>
          <a:p>
            <a:pPr eaLnBrk="1" fontAlgn="auto" hangingPunct="1">
              <a:spcAft>
                <a:spcPts val="0"/>
              </a:spcAft>
              <a:buFont typeface="Arial" pitchFamily="34" charset="0"/>
              <a:buChar char="•"/>
              <a:defRPr/>
            </a:pPr>
            <a:r>
              <a:rPr lang="en-US" sz="3900" dirty="0" smtClean="0">
                <a:latin typeface="Arial" pitchFamily="34" charset="0"/>
                <a:cs typeface="Arial" pitchFamily="34" charset="0"/>
              </a:rPr>
              <a:t>On the other hand, educators in Texas have no immunity from violations of criminal law.  The professional employee is only vulnerable to damage suits in disciplinary matters or in the operation, use, or maintenance of a motor vehicle.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830263"/>
          </a:xfrm>
        </p:spPr>
        <p:txBody>
          <a:bodyPr rtlCol="0">
            <a:normAutofit fontScale="90000"/>
          </a:bodyPr>
          <a:lstStyle/>
          <a:p>
            <a:pPr eaLnBrk="1" fontAlgn="auto" hangingPunct="1">
              <a:spcAft>
                <a:spcPts val="0"/>
              </a:spcAft>
              <a:defRPr/>
            </a:pPr>
            <a:r>
              <a:rPr lang="en-US" dirty="0" smtClean="0"/>
              <a:t>Introduction to Student Discipline</a:t>
            </a:r>
            <a:endParaRPr lang="en-US" dirty="0"/>
          </a:p>
        </p:txBody>
      </p:sp>
      <p:sp>
        <p:nvSpPr>
          <p:cNvPr id="3" name="Subtitle 2"/>
          <p:cNvSpPr>
            <a:spLocks noGrp="1"/>
          </p:cNvSpPr>
          <p:nvPr>
            <p:ph type="subTitle" idx="1"/>
          </p:nvPr>
        </p:nvSpPr>
        <p:spPr>
          <a:xfrm>
            <a:off x="685800" y="1295400"/>
            <a:ext cx="7772400" cy="4876800"/>
          </a:xfrm>
        </p:spPr>
        <p:txBody>
          <a:bodyPr rtlCol="0">
            <a:normAutofit/>
          </a:bodyPr>
          <a:lstStyle/>
          <a:p>
            <a:pPr algn="l" eaLnBrk="1" fontAlgn="auto" hangingPunct="1">
              <a:spcAft>
                <a:spcPts val="0"/>
              </a:spcAft>
              <a:buFont typeface="Wingdings 2"/>
              <a:buNone/>
              <a:defRPr/>
            </a:pPr>
            <a:r>
              <a:rPr lang="en-US" dirty="0" smtClean="0">
                <a:solidFill>
                  <a:schemeClr val="tx1"/>
                </a:solidFill>
              </a:rPr>
              <a:t>Perhaps there is no area of school law more interesting to parents and the public than student discipline. Surveys show a high degree of concern over a perceived lack of discipline in public schools.  </a:t>
            </a:r>
          </a:p>
          <a:p>
            <a:pPr algn="l" eaLnBrk="1" fontAlgn="auto" hangingPunct="1">
              <a:spcAft>
                <a:spcPts val="0"/>
              </a:spcAft>
              <a:buFont typeface="Wingdings 2"/>
              <a:buNone/>
              <a:defRPr/>
            </a:pPr>
            <a:r>
              <a:rPr lang="en-US" dirty="0" smtClean="0">
                <a:solidFill>
                  <a:schemeClr val="tx1"/>
                </a:solidFill>
              </a:rPr>
              <a:t>What are the rules for student behavior?</a:t>
            </a:r>
          </a:p>
          <a:p>
            <a:pPr algn="l" eaLnBrk="1" fontAlgn="auto" hangingPunct="1">
              <a:spcAft>
                <a:spcPts val="0"/>
              </a:spcAft>
              <a:buFont typeface="Wingdings 2"/>
              <a:buNone/>
              <a:defRPr/>
            </a:pPr>
            <a:r>
              <a:rPr lang="en-US" dirty="0" smtClean="0">
                <a:solidFill>
                  <a:schemeClr val="tx1"/>
                </a:solidFill>
              </a:rPr>
              <a:t>Can school administrators impose disciplinary consequences without undue fear of litigation?</a:t>
            </a:r>
          </a:p>
          <a:p>
            <a:pPr algn="l" eaLnBrk="1" fontAlgn="auto" hangingPunct="1">
              <a:spcAft>
                <a:spcPts val="0"/>
              </a:spcAft>
              <a:buFont typeface="Wingdings 2"/>
              <a:buNone/>
              <a:defRPr/>
            </a:pPr>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ctrTitle"/>
          </p:nvPr>
        </p:nvSpPr>
        <p:spPr>
          <a:xfrm>
            <a:off x="685800" y="533400"/>
            <a:ext cx="7772400" cy="762000"/>
          </a:xfrm>
        </p:spPr>
        <p:txBody>
          <a:bodyPr/>
          <a:lstStyle/>
          <a:p>
            <a:pPr eaLnBrk="1" hangingPunct="1"/>
            <a:r>
              <a:rPr lang="en-US" sz="4000" smtClean="0"/>
              <a:t>Guidelines for Rule Making</a:t>
            </a:r>
          </a:p>
        </p:txBody>
      </p:sp>
      <p:sp>
        <p:nvSpPr>
          <p:cNvPr id="5" name="Subtitle 4"/>
          <p:cNvSpPr>
            <a:spLocks noGrp="1"/>
          </p:cNvSpPr>
          <p:nvPr>
            <p:ph type="subTitle" idx="1"/>
          </p:nvPr>
        </p:nvSpPr>
        <p:spPr>
          <a:xfrm>
            <a:off x="685800" y="1295400"/>
            <a:ext cx="7772400" cy="5029200"/>
          </a:xfrm>
        </p:spPr>
        <p:txBody>
          <a:bodyPr rtlCol="0">
            <a:normAutofit fontScale="77500" lnSpcReduction="20000"/>
          </a:bodyPr>
          <a:lstStyle/>
          <a:p>
            <a:pPr algn="l" eaLnBrk="1" fontAlgn="auto" hangingPunct="1">
              <a:spcAft>
                <a:spcPts val="0"/>
              </a:spcAft>
              <a:buFont typeface="Wingdings 2"/>
              <a:buNone/>
              <a:defRPr/>
            </a:pPr>
            <a:r>
              <a:rPr lang="en-US" dirty="0" smtClean="0">
                <a:solidFill>
                  <a:schemeClr val="tx1"/>
                </a:solidFill>
              </a:rPr>
              <a:t>Rules are necessary for society to function…rules are important for an orderly educational environment.</a:t>
            </a:r>
          </a:p>
          <a:p>
            <a:pPr algn="l" eaLnBrk="1" fontAlgn="auto" hangingPunct="1">
              <a:spcAft>
                <a:spcPts val="0"/>
              </a:spcAft>
              <a:buFont typeface="Wingdings 2"/>
              <a:buNone/>
              <a:defRPr/>
            </a:pPr>
            <a:endParaRPr lang="en-US" dirty="0" smtClean="0">
              <a:solidFill>
                <a:schemeClr val="tx1"/>
              </a:solidFill>
            </a:endParaRPr>
          </a:p>
          <a:p>
            <a:pPr algn="l" eaLnBrk="1" fontAlgn="auto" hangingPunct="1">
              <a:spcAft>
                <a:spcPts val="0"/>
              </a:spcAft>
              <a:buFont typeface="Wingdings 2"/>
              <a:buNone/>
              <a:defRPr/>
            </a:pPr>
            <a:r>
              <a:rPr lang="en-US" dirty="0" smtClean="0">
                <a:solidFill>
                  <a:schemeClr val="tx1"/>
                </a:solidFill>
              </a:rPr>
              <a:t>Rules are a prerequisite to due process, since accused persons are entitled to notice of the charges against them.</a:t>
            </a:r>
          </a:p>
          <a:p>
            <a:pPr algn="l" eaLnBrk="1" fontAlgn="auto" hangingPunct="1">
              <a:spcAft>
                <a:spcPts val="0"/>
              </a:spcAft>
              <a:buFont typeface="Wingdings 2"/>
              <a:buNone/>
              <a:defRPr/>
            </a:pPr>
            <a:endParaRPr lang="en-US" dirty="0" smtClean="0">
              <a:solidFill>
                <a:schemeClr val="tx1"/>
              </a:solidFill>
            </a:endParaRPr>
          </a:p>
          <a:p>
            <a:pPr algn="l" eaLnBrk="1" fontAlgn="auto" hangingPunct="1">
              <a:spcAft>
                <a:spcPts val="0"/>
              </a:spcAft>
              <a:buFont typeface="Wingdings 2"/>
              <a:buNone/>
              <a:defRPr/>
            </a:pPr>
            <a:r>
              <a:rPr lang="en-US" dirty="0" smtClean="0">
                <a:solidFill>
                  <a:schemeClr val="tx1"/>
                </a:solidFill>
              </a:rPr>
              <a:t>A 1982 court decision </a:t>
            </a:r>
            <a:r>
              <a:rPr lang="en-US" i="1" dirty="0" smtClean="0">
                <a:solidFill>
                  <a:schemeClr val="tx1"/>
                </a:solidFill>
              </a:rPr>
              <a:t>Board of Education of Rogers, Arkansas v. McCluskey </a:t>
            </a:r>
            <a:r>
              <a:rPr lang="en-US" dirty="0" smtClean="0">
                <a:solidFill>
                  <a:schemeClr val="tx1"/>
                </a:solidFill>
              </a:rPr>
              <a:t>dealt with a student being expelled from school for drinking.  The Supreme Court ruled in favor with the school district citing that although alcohol was not written in the districts rules, it was interpreted under “drugs” which was written.  The message was clear, local school boards can interpret their own rules and courts must defer to those interpretations, within reason.</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3075" name="Rectangle 3"/>
          <p:cNvSpPr>
            <a:spLocks noGrp="1" noChangeArrowheads="1"/>
          </p:cNvSpPr>
          <p:nvPr>
            <p:ph type="body" idx="1"/>
          </p:nvPr>
        </p:nvSpPr>
        <p:spPr/>
        <p:txBody>
          <a:bodyPr/>
          <a:lstStyle/>
          <a:p>
            <a:pPr eaLnBrk="1" hangingPunct="1"/>
            <a:endParaRPr lang="nl-NL" smtClean="0"/>
          </a:p>
          <a:p>
            <a:pPr algn="ctr" eaLnBrk="1" hangingPunct="1"/>
            <a:r>
              <a:rPr lang="nl-NL" smtClean="0">
                <a:solidFill>
                  <a:srgbClr val="FF0000"/>
                </a:solidFill>
                <a:latin typeface="Arial" charset="0"/>
                <a:cs typeface="Arial" charset="0"/>
              </a:rPr>
              <a:t>“Can I be held liable?”, is the question asked by educators more than others.. </a:t>
            </a:r>
            <a:endParaRPr lang="en-US" smtClean="0">
              <a:solidFill>
                <a:srgbClr val="FF0000"/>
              </a:solidFill>
              <a:latin typeface="Arial" charset="0"/>
              <a:cs typeface="Arial"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ctrTitle"/>
          </p:nvPr>
        </p:nvSpPr>
        <p:spPr>
          <a:xfrm>
            <a:off x="685800" y="457200"/>
            <a:ext cx="7772400" cy="830263"/>
          </a:xfrm>
        </p:spPr>
        <p:txBody>
          <a:bodyPr/>
          <a:lstStyle/>
          <a:p>
            <a:pPr eaLnBrk="1" hangingPunct="1"/>
            <a:r>
              <a:rPr lang="en-US" sz="4000" smtClean="0"/>
              <a:t>Guidelines for Rule Making</a:t>
            </a:r>
          </a:p>
        </p:txBody>
      </p:sp>
      <p:sp>
        <p:nvSpPr>
          <p:cNvPr id="3" name="Subtitle 2"/>
          <p:cNvSpPr>
            <a:spLocks noGrp="1"/>
          </p:cNvSpPr>
          <p:nvPr>
            <p:ph type="subTitle" idx="1"/>
          </p:nvPr>
        </p:nvSpPr>
        <p:spPr>
          <a:xfrm>
            <a:off x="722313" y="1371600"/>
            <a:ext cx="7772400" cy="4953000"/>
          </a:xfrm>
        </p:spPr>
        <p:txBody>
          <a:bodyPr rtlCol="0">
            <a:normAutofit fontScale="85000" lnSpcReduction="10000"/>
          </a:bodyPr>
          <a:lstStyle/>
          <a:p>
            <a:pPr algn="l" eaLnBrk="1" fontAlgn="auto" hangingPunct="1">
              <a:spcAft>
                <a:spcPts val="0"/>
              </a:spcAft>
              <a:buFont typeface="Wingdings 2"/>
              <a:buNone/>
              <a:defRPr/>
            </a:pPr>
            <a:r>
              <a:rPr lang="en-US" dirty="0" smtClean="0">
                <a:solidFill>
                  <a:schemeClr val="tx1"/>
                </a:solidFill>
              </a:rPr>
              <a:t>Schools still must bear the burden of proving legal authority of school rules when they touch on constitutionally or statutorily protected behavior.</a:t>
            </a:r>
          </a:p>
          <a:p>
            <a:pPr algn="l" eaLnBrk="1" fontAlgn="auto" hangingPunct="1">
              <a:spcAft>
                <a:spcPts val="0"/>
              </a:spcAft>
              <a:buFont typeface="Wingdings 2"/>
              <a:buNone/>
              <a:defRPr/>
            </a:pPr>
            <a:endParaRPr lang="en-US" dirty="0" smtClean="0">
              <a:solidFill>
                <a:schemeClr val="tx1"/>
              </a:solidFill>
            </a:endParaRPr>
          </a:p>
          <a:p>
            <a:pPr marL="493776" indent="-457200" algn="l" eaLnBrk="1" fontAlgn="auto" hangingPunct="1">
              <a:spcAft>
                <a:spcPts val="0"/>
              </a:spcAft>
              <a:buFont typeface="Arial" pitchFamily="34" charset="0"/>
              <a:buChar char="•"/>
              <a:defRPr/>
            </a:pPr>
            <a:r>
              <a:rPr lang="en-US" b="1" dirty="0" smtClean="0">
                <a:solidFill>
                  <a:schemeClr val="tx1"/>
                </a:solidFill>
              </a:rPr>
              <a:t>Rules Must Have a Rational Purpose</a:t>
            </a:r>
          </a:p>
          <a:p>
            <a:pPr marL="493776" indent="-457200" algn="l" eaLnBrk="1" fontAlgn="auto" hangingPunct="1">
              <a:spcAft>
                <a:spcPts val="0"/>
              </a:spcAft>
              <a:buFont typeface="Wingdings 2"/>
              <a:buNone/>
              <a:defRPr/>
            </a:pPr>
            <a:r>
              <a:rPr lang="en-US" dirty="0" smtClean="0"/>
              <a:t>       </a:t>
            </a:r>
            <a:r>
              <a:rPr lang="en-US" dirty="0" smtClean="0">
                <a:solidFill>
                  <a:srgbClr val="FF0000"/>
                </a:solidFill>
              </a:rPr>
              <a:t>People are more inclined to follow rules if they can see that rules are realistic and provide a safe environment.</a:t>
            </a:r>
          </a:p>
          <a:p>
            <a:pPr marL="493776" indent="-457200" algn="l" eaLnBrk="1" fontAlgn="auto" hangingPunct="1">
              <a:spcAft>
                <a:spcPts val="0"/>
              </a:spcAft>
              <a:buFont typeface="Wingdings 2"/>
              <a:buNone/>
              <a:defRPr/>
            </a:pPr>
            <a:r>
              <a:rPr lang="en-US" dirty="0" smtClean="0">
                <a:solidFill>
                  <a:srgbClr val="FF0000"/>
                </a:solidFill>
              </a:rPr>
              <a:t>      </a:t>
            </a:r>
          </a:p>
          <a:p>
            <a:pPr marL="493776" indent="-457200" algn="l" eaLnBrk="1" fontAlgn="auto" hangingPunct="1">
              <a:spcAft>
                <a:spcPts val="0"/>
              </a:spcAft>
              <a:buFont typeface="Wingdings 2"/>
              <a:buNone/>
              <a:defRPr/>
            </a:pPr>
            <a:r>
              <a:rPr lang="en-US" dirty="0" smtClean="0">
                <a:solidFill>
                  <a:srgbClr val="FF0000"/>
                </a:solidFill>
              </a:rPr>
              <a:t>     </a:t>
            </a:r>
            <a:r>
              <a:rPr lang="en-US" dirty="0" smtClean="0">
                <a:solidFill>
                  <a:schemeClr val="tx1"/>
                </a:solidFill>
              </a:rPr>
              <a:t>Ask whether the rule in question in really necessary to prevent disruption and to safeguard the rights of others.</a:t>
            </a: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685800" y="457200"/>
            <a:ext cx="7772400" cy="830263"/>
          </a:xfrm>
        </p:spPr>
        <p:txBody>
          <a:bodyPr/>
          <a:lstStyle/>
          <a:p>
            <a:pPr eaLnBrk="1" hangingPunct="1"/>
            <a:r>
              <a:rPr lang="en-US" sz="4000" smtClean="0"/>
              <a:t>Guidelines for Rule Making</a:t>
            </a:r>
          </a:p>
        </p:txBody>
      </p:sp>
      <p:sp>
        <p:nvSpPr>
          <p:cNvPr id="3" name="Subtitle 2"/>
          <p:cNvSpPr>
            <a:spLocks noGrp="1"/>
          </p:cNvSpPr>
          <p:nvPr>
            <p:ph type="subTitle" idx="1"/>
          </p:nvPr>
        </p:nvSpPr>
        <p:spPr>
          <a:xfrm>
            <a:off x="722313" y="1371600"/>
            <a:ext cx="7772400" cy="5715000"/>
          </a:xfrm>
        </p:spPr>
        <p:txBody>
          <a:bodyPr rtlCol="0">
            <a:normAutofit fontScale="70000" lnSpcReduction="20000"/>
          </a:bodyPr>
          <a:lstStyle/>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Arial" pitchFamily="34" charset="0"/>
              <a:buChar char="•"/>
              <a:defRPr/>
            </a:pPr>
            <a:r>
              <a:rPr lang="en-US" sz="2600" b="1" dirty="0" smtClean="0">
                <a:solidFill>
                  <a:schemeClr val="tx1"/>
                </a:solidFill>
              </a:rPr>
              <a:t>The Meaning of Rules Must Be Clear</a:t>
            </a:r>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r>
              <a:rPr lang="en-US" sz="2600" dirty="0" smtClean="0">
                <a:solidFill>
                  <a:srgbClr val="FF0000"/>
                </a:solidFill>
              </a:rPr>
              <a:t>Rules that are so vague as to be meaningless are self-defeating.</a:t>
            </a:r>
            <a:r>
              <a:rPr lang="en-US" sz="2600" dirty="0" smtClean="0">
                <a:solidFill>
                  <a:schemeClr val="accent1">
                    <a:lumMod val="75000"/>
                  </a:schemeClr>
                </a:solidFill>
              </a:rPr>
              <a:t> </a:t>
            </a:r>
          </a:p>
          <a:p>
            <a:pPr marL="493776" indent="-457200" algn="l" eaLnBrk="1" fontAlgn="auto" hangingPunct="1">
              <a:spcAft>
                <a:spcPts val="0"/>
              </a:spcAft>
              <a:buFont typeface="Arial" pitchFamily="34" charset="0"/>
              <a:buNone/>
              <a:defRPr/>
            </a:pPr>
            <a:r>
              <a:rPr lang="en-US" sz="2600" dirty="0" smtClean="0">
                <a:solidFill>
                  <a:schemeClr val="accent1">
                    <a:lumMod val="75000"/>
                  </a:schemeClr>
                </a:solidFill>
              </a:rPr>
              <a:t>       </a:t>
            </a:r>
          </a:p>
          <a:p>
            <a:pPr marL="493776" indent="-457200" algn="l" eaLnBrk="1" fontAlgn="auto" hangingPunct="1">
              <a:spcAft>
                <a:spcPts val="0"/>
              </a:spcAft>
              <a:buFont typeface="Arial" pitchFamily="34" charset="0"/>
              <a:buNone/>
              <a:defRPr/>
            </a:pPr>
            <a:r>
              <a:rPr lang="en-US" sz="2600" dirty="0" smtClean="0">
                <a:solidFill>
                  <a:schemeClr val="accent1">
                    <a:lumMod val="75000"/>
                  </a:schemeClr>
                </a:solidFill>
              </a:rPr>
              <a:t>      </a:t>
            </a:r>
            <a:r>
              <a:rPr lang="en-US" sz="2600" dirty="0" smtClean="0">
                <a:solidFill>
                  <a:schemeClr val="tx1"/>
                </a:solidFill>
              </a:rPr>
              <a:t>A way to improve clarity is to keep them short and comprehensive by including several diverse examples to illustrate meaning.</a:t>
            </a:r>
          </a:p>
          <a:p>
            <a:pPr marL="493776" indent="-457200" algn="l" eaLnBrk="1" fontAlgn="auto" hangingPunct="1">
              <a:spcAft>
                <a:spcPts val="0"/>
              </a:spcAft>
              <a:buFont typeface="Arial" pitchFamily="34" charset="0"/>
              <a:buNone/>
              <a:defRPr/>
            </a:pPr>
            <a:endParaRPr lang="en-US" sz="2600" dirty="0" smtClean="0">
              <a:solidFill>
                <a:schemeClr val="accent1">
                  <a:lumMod val="75000"/>
                </a:schemeClr>
              </a:solidFill>
            </a:endParaRPr>
          </a:p>
          <a:p>
            <a:pPr marL="493776" indent="-457200" algn="l" eaLnBrk="1" fontAlgn="auto" hangingPunct="1">
              <a:spcAft>
                <a:spcPts val="0"/>
              </a:spcAft>
              <a:buFont typeface="Arial" pitchFamily="34" charset="0"/>
              <a:buChar char="•"/>
              <a:defRPr/>
            </a:pPr>
            <a:r>
              <a:rPr lang="en-US" sz="2600" b="1" dirty="0" smtClean="0"/>
              <a:t>Rules That Relate to Protected Behavior Must Be Carefully Developed.</a:t>
            </a:r>
          </a:p>
          <a:p>
            <a:pPr marL="493776" indent="-457200" algn="l" eaLnBrk="1" fontAlgn="auto" hangingPunct="1">
              <a:spcAft>
                <a:spcPts val="0"/>
              </a:spcAft>
              <a:buFont typeface="Arial" pitchFamily="34" charset="0"/>
              <a:buNone/>
              <a:defRPr/>
            </a:pPr>
            <a:r>
              <a:rPr lang="en-US" sz="2600" b="1" dirty="0" smtClean="0">
                <a:solidFill>
                  <a:srgbClr val="FF0000"/>
                </a:solidFill>
              </a:rPr>
              <a:t>      </a:t>
            </a:r>
            <a:r>
              <a:rPr lang="en-US" sz="2600" dirty="0" smtClean="0">
                <a:solidFill>
                  <a:srgbClr val="FF0000"/>
                </a:solidFill>
              </a:rPr>
              <a:t>Rules that pertain to constitutionally or statutorily protected behavior must be drawn with special care so as not to suppress the exercise of these rights.</a:t>
            </a: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dirty="0" smtClean="0">
                <a:solidFill>
                  <a:srgbClr val="FF0000"/>
                </a:solidFill>
              </a:rPr>
              <a:t>     </a:t>
            </a:r>
            <a:r>
              <a:rPr lang="en-US" sz="2600" dirty="0" smtClean="0">
                <a:solidFill>
                  <a:schemeClr val="tx1"/>
                </a:solidFill>
              </a:rPr>
              <a:t>Legal validity comes into play most often with these rules.  Legal validity relates  primarily to issues of vagueness and over breadth.</a:t>
            </a:r>
          </a:p>
          <a:p>
            <a:pPr marL="493776" indent="-457200" algn="l" eaLnBrk="1" fontAlgn="auto" hangingPunct="1">
              <a:spcAft>
                <a:spcPts val="0"/>
              </a:spcAft>
              <a:buFont typeface="Arial" pitchFamily="34" charset="0"/>
              <a:buNone/>
              <a:defRPr/>
            </a:pPr>
            <a:r>
              <a:rPr lang="en-US" sz="2600" dirty="0" smtClean="0">
                <a:solidFill>
                  <a:schemeClr val="tx1"/>
                </a:solidFill>
              </a:rPr>
              <a:t>       -- </a:t>
            </a:r>
            <a:r>
              <a:rPr lang="en-US" sz="2600" b="1" i="1" dirty="0" smtClean="0">
                <a:solidFill>
                  <a:schemeClr val="tx1"/>
                </a:solidFill>
              </a:rPr>
              <a:t>Legal Validity</a:t>
            </a:r>
            <a:r>
              <a:rPr lang="en-US" sz="2600" i="1" dirty="0" smtClean="0">
                <a:solidFill>
                  <a:schemeClr val="tx1"/>
                </a:solidFill>
              </a:rPr>
              <a:t>:  executed with legal proper authority and formalities.</a:t>
            </a:r>
          </a:p>
          <a:p>
            <a:pPr marL="493776" indent="-457200" algn="l" eaLnBrk="1" fontAlgn="auto" hangingPunct="1">
              <a:spcAft>
                <a:spcPts val="0"/>
              </a:spcAft>
              <a:buFont typeface="Arial" pitchFamily="34" charset="0"/>
              <a:buNone/>
              <a:defRPr/>
            </a:pPr>
            <a:r>
              <a:rPr lang="en-US" sz="2600" i="1" dirty="0" smtClean="0">
                <a:solidFill>
                  <a:schemeClr val="tx1"/>
                </a:solidFill>
              </a:rPr>
              <a:t>       -- </a:t>
            </a:r>
            <a:r>
              <a:rPr lang="en-US" sz="2600" b="1" i="1" dirty="0" smtClean="0">
                <a:solidFill>
                  <a:schemeClr val="tx1"/>
                </a:solidFill>
              </a:rPr>
              <a:t>Vagueness</a:t>
            </a:r>
            <a:r>
              <a:rPr lang="en-US" sz="2600" i="1" dirty="0" smtClean="0">
                <a:solidFill>
                  <a:schemeClr val="tx1"/>
                </a:solidFill>
              </a:rPr>
              <a:t>:  not clearly expressed.</a:t>
            </a:r>
          </a:p>
          <a:p>
            <a:pPr marL="493776" indent="-457200" algn="l" eaLnBrk="1" fontAlgn="auto" hangingPunct="1">
              <a:spcAft>
                <a:spcPts val="0"/>
              </a:spcAft>
              <a:buFont typeface="Arial" pitchFamily="34" charset="0"/>
              <a:buNone/>
              <a:defRPr/>
            </a:pPr>
            <a:r>
              <a:rPr lang="en-US" sz="2600" i="1" dirty="0" smtClean="0">
                <a:solidFill>
                  <a:schemeClr val="tx1"/>
                </a:solidFill>
              </a:rPr>
              <a:t>       -- </a:t>
            </a:r>
            <a:r>
              <a:rPr lang="en-US" sz="2600" b="1" i="1" dirty="0" smtClean="0">
                <a:solidFill>
                  <a:schemeClr val="tx1"/>
                </a:solidFill>
              </a:rPr>
              <a:t>Over breadth</a:t>
            </a:r>
            <a:r>
              <a:rPr lang="en-US" sz="2600" i="1" dirty="0" smtClean="0">
                <a:solidFill>
                  <a:schemeClr val="tx1"/>
                </a:solidFill>
              </a:rPr>
              <a:t>:  the rules are too broad and penalizes protected behavior.</a:t>
            </a:r>
          </a:p>
          <a:p>
            <a:pPr marL="493776" indent="-457200" algn="l" eaLnBrk="1" fontAlgn="auto" hangingPunct="1">
              <a:spcAft>
                <a:spcPts val="0"/>
              </a:spcAft>
              <a:buFont typeface="Arial" pitchFamily="34" charset="0"/>
              <a:buNone/>
              <a:defRPr/>
            </a:pP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a:xfrm>
            <a:off x="685800" y="457200"/>
            <a:ext cx="7772400" cy="830263"/>
          </a:xfrm>
        </p:spPr>
        <p:txBody>
          <a:bodyPr/>
          <a:lstStyle/>
          <a:p>
            <a:pPr eaLnBrk="1" hangingPunct="1"/>
            <a:r>
              <a:rPr lang="en-US" sz="4000" smtClean="0"/>
              <a:t>Guidelines for Rule Making</a:t>
            </a:r>
          </a:p>
        </p:txBody>
      </p:sp>
      <p:sp>
        <p:nvSpPr>
          <p:cNvPr id="23555" name="Subtitle 2"/>
          <p:cNvSpPr>
            <a:spLocks noGrp="1"/>
          </p:cNvSpPr>
          <p:nvPr>
            <p:ph type="subTitle" idx="1"/>
          </p:nvPr>
        </p:nvSpPr>
        <p:spPr>
          <a:xfrm>
            <a:off x="722313" y="1371600"/>
            <a:ext cx="7772400" cy="4953000"/>
          </a:xfrm>
        </p:spPr>
        <p:txBody>
          <a:bodyPr/>
          <a:lstStyle/>
          <a:p>
            <a:pPr marL="493713" indent="-457200" algn="l" eaLnBrk="1" hangingPunct="1">
              <a:lnSpc>
                <a:spcPct val="80000"/>
              </a:lnSpc>
              <a:spcBef>
                <a:spcPct val="0"/>
              </a:spcBef>
            </a:pPr>
            <a:r>
              <a:rPr lang="en-US" sz="1900" smtClean="0">
                <a:solidFill>
                  <a:schemeClr val="tx1"/>
                </a:solidFill>
              </a:rPr>
              <a:t>In 1972, the Fifth Circuit Court of Appeals ruled that when the constitutionality of a school rule is questioned, the burden of proof falls on the school board. (Shanley v. Northeast ISD)</a:t>
            </a:r>
          </a:p>
          <a:p>
            <a:pPr marL="493713" indent="-457200" algn="l" eaLnBrk="1" hangingPunct="1">
              <a:lnSpc>
                <a:spcPct val="80000"/>
              </a:lnSpc>
              <a:spcBef>
                <a:spcPct val="0"/>
              </a:spcBef>
            </a:pPr>
            <a:endParaRPr lang="en-US" sz="1900" smtClean="0">
              <a:solidFill>
                <a:schemeClr val="tx1"/>
              </a:solidFill>
            </a:endParaRPr>
          </a:p>
          <a:p>
            <a:pPr marL="493713" indent="-457200" algn="l" eaLnBrk="1" hangingPunct="1">
              <a:lnSpc>
                <a:spcPct val="80000"/>
              </a:lnSpc>
              <a:spcBef>
                <a:spcPct val="0"/>
              </a:spcBef>
            </a:pPr>
            <a:r>
              <a:rPr lang="en-US" sz="1900" smtClean="0">
                <a:solidFill>
                  <a:schemeClr val="tx1"/>
                </a:solidFill>
              </a:rPr>
              <a:t>In Chalifoux v. New Caney ISD,  New Caney ISD tried to enforce  its anti-gang rule for students wearing rosary beads on campus.  The court viewed the wearing of the rosary as religious expression.  The judge noted that the districts student handbook defined gang-related attire as any attire that identifies students as a group (gang-related).  He noticed that it was improper to define a word by using that same word in the definition.  As phrased in the handbook, the definition revealed little of what was prohibited, further more he [the judge] noted the handbook definition could encompass numerous extracurricular groups on campus that used certain attire or symbols for identification. He also stated that it would not be overly burdensome for the district to provide a specific list of prohibited items and to update the list as needed.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685800" y="457200"/>
            <a:ext cx="7772400" cy="830263"/>
          </a:xfrm>
        </p:spPr>
        <p:txBody>
          <a:bodyPr/>
          <a:lstStyle/>
          <a:p>
            <a:pPr eaLnBrk="1" hangingPunct="1"/>
            <a:r>
              <a:rPr lang="en-US" sz="4000" smtClean="0"/>
              <a:t>Guidelines for Rule Making</a:t>
            </a:r>
          </a:p>
        </p:txBody>
      </p:sp>
      <p:sp>
        <p:nvSpPr>
          <p:cNvPr id="3" name="Subtitle 2"/>
          <p:cNvSpPr>
            <a:spLocks noGrp="1"/>
          </p:cNvSpPr>
          <p:nvPr>
            <p:ph type="subTitle" idx="1"/>
          </p:nvPr>
        </p:nvSpPr>
        <p:spPr>
          <a:xfrm>
            <a:off x="609600" y="1447800"/>
            <a:ext cx="7772400" cy="6324600"/>
          </a:xfrm>
        </p:spPr>
        <p:txBody>
          <a:bodyPr rtlCol="0">
            <a:normAutofit fontScale="40000" lnSpcReduction="20000"/>
          </a:bodyPr>
          <a:lstStyle/>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Arial" pitchFamily="34" charset="0"/>
              <a:buChar char="•"/>
              <a:defRPr/>
            </a:pPr>
            <a:r>
              <a:rPr lang="en-US" sz="4500" b="1" dirty="0" smtClean="0">
                <a:solidFill>
                  <a:schemeClr val="tx1"/>
                </a:solidFill>
              </a:rPr>
              <a:t>Rules Must Be Consistently Enforced</a:t>
            </a:r>
          </a:p>
          <a:p>
            <a:pPr marL="493776" indent="-457200" algn="l" eaLnBrk="1" fontAlgn="auto" hangingPunct="1">
              <a:spcAft>
                <a:spcPts val="0"/>
              </a:spcAft>
              <a:buFont typeface="Arial" pitchFamily="34" charset="0"/>
              <a:buNone/>
              <a:defRPr/>
            </a:pPr>
            <a:r>
              <a:rPr lang="en-US" sz="4500" dirty="0" smtClean="0">
                <a:solidFill>
                  <a:srgbClr val="FF0000"/>
                </a:solidFill>
              </a:rPr>
              <a:t>    Unless rules are enforced, they lose their influence as behavior guides.</a:t>
            </a:r>
            <a:r>
              <a:rPr lang="en-US" sz="4500" dirty="0" smtClean="0">
                <a:solidFill>
                  <a:schemeClr val="accent1">
                    <a:lumMod val="75000"/>
                  </a:schemeClr>
                </a:solidFill>
              </a:rPr>
              <a:t> </a:t>
            </a:r>
          </a:p>
          <a:p>
            <a:pPr marL="493776" indent="-457200" algn="l" eaLnBrk="1" fontAlgn="auto" hangingPunct="1">
              <a:spcAft>
                <a:spcPts val="0"/>
              </a:spcAft>
              <a:buFont typeface="Arial" pitchFamily="34" charset="0"/>
              <a:buNone/>
              <a:defRPr/>
            </a:pPr>
            <a:r>
              <a:rPr lang="en-US" sz="4500" dirty="0" smtClean="0">
                <a:solidFill>
                  <a:schemeClr val="accent1">
                    <a:lumMod val="75000"/>
                  </a:schemeClr>
                </a:solidFill>
              </a:rPr>
              <a:t>     </a:t>
            </a:r>
          </a:p>
          <a:p>
            <a:pPr marL="493776" indent="-457200" algn="l" eaLnBrk="1" fontAlgn="auto" hangingPunct="1">
              <a:spcAft>
                <a:spcPts val="0"/>
              </a:spcAft>
              <a:buFont typeface="Arial" pitchFamily="34" charset="0"/>
              <a:buNone/>
              <a:defRPr/>
            </a:pPr>
            <a:r>
              <a:rPr lang="en-US" sz="4500" dirty="0" smtClean="0">
                <a:solidFill>
                  <a:schemeClr val="accent1">
                    <a:lumMod val="75000"/>
                  </a:schemeClr>
                </a:solidFill>
              </a:rPr>
              <a:t>     </a:t>
            </a:r>
            <a:r>
              <a:rPr lang="en-US" sz="4500" dirty="0" smtClean="0">
                <a:solidFill>
                  <a:schemeClr val="tx1"/>
                </a:solidFill>
              </a:rPr>
              <a:t>School administrators encounter practical and legal difficulty when they inconsistently enforce rules.</a:t>
            </a:r>
          </a:p>
          <a:p>
            <a:pPr marL="493776" indent="-457200" algn="l" eaLnBrk="1" fontAlgn="auto" hangingPunct="1">
              <a:spcAft>
                <a:spcPts val="0"/>
              </a:spcAft>
              <a:buFont typeface="Arial" pitchFamily="34" charset="0"/>
              <a:buNone/>
              <a:defRPr/>
            </a:pPr>
            <a:r>
              <a:rPr lang="en-US" sz="4500" dirty="0" smtClean="0">
                <a:solidFill>
                  <a:schemeClr val="tx1"/>
                </a:solidFill>
              </a:rPr>
              <a:t>     </a:t>
            </a:r>
          </a:p>
          <a:p>
            <a:pPr marL="493776" indent="-457200" algn="l" eaLnBrk="1" fontAlgn="auto" hangingPunct="1">
              <a:spcAft>
                <a:spcPts val="0"/>
              </a:spcAft>
              <a:buFont typeface="Arial" pitchFamily="34" charset="0"/>
              <a:buNone/>
              <a:defRPr/>
            </a:pPr>
            <a:r>
              <a:rPr lang="en-US" sz="4500" dirty="0" smtClean="0">
                <a:solidFill>
                  <a:schemeClr val="tx1"/>
                </a:solidFill>
              </a:rPr>
              <a:t>     This does not mean that a “zero tolerance” policy is the only way to go, the mindless application of “zero tolerance” policies has led to some embarrassing situations for school administrators.  Late night comedians have a field day at the expense of some underpaid and overworked assistant principals.</a:t>
            </a:r>
          </a:p>
          <a:p>
            <a:pPr marL="493776" indent="-457200" algn="l" eaLnBrk="1" fontAlgn="auto" hangingPunct="1">
              <a:spcAft>
                <a:spcPts val="0"/>
              </a:spcAft>
              <a:buFont typeface="Arial" pitchFamily="34" charset="0"/>
              <a:buNone/>
              <a:defRPr/>
            </a:pPr>
            <a:endParaRPr lang="en-US" sz="4500" dirty="0" smtClean="0">
              <a:solidFill>
                <a:schemeClr val="tx1"/>
              </a:solidFill>
            </a:endParaRPr>
          </a:p>
          <a:p>
            <a:pPr marL="493776" indent="-457200" algn="l" eaLnBrk="1" fontAlgn="auto" hangingPunct="1">
              <a:spcAft>
                <a:spcPts val="0"/>
              </a:spcAft>
              <a:buFont typeface="Arial" pitchFamily="34" charset="0"/>
              <a:buNone/>
              <a:defRPr/>
            </a:pPr>
            <a:r>
              <a:rPr lang="en-US" sz="4500" dirty="0" smtClean="0">
                <a:solidFill>
                  <a:schemeClr val="tx1"/>
                </a:solidFill>
              </a:rPr>
              <a:t>      Most school districts in Texas have the following language in local policy, which is taken from the Texas Association of School Boards (TASB)</a:t>
            </a:r>
          </a:p>
          <a:p>
            <a:pPr marL="493776" indent="-457200" algn="l" eaLnBrk="1" fontAlgn="auto" hangingPunct="1">
              <a:spcAft>
                <a:spcPts val="0"/>
              </a:spcAft>
              <a:buFont typeface="Arial" pitchFamily="34" charset="0"/>
              <a:buNone/>
              <a:defRPr/>
            </a:pPr>
            <a:endParaRPr lang="en-US" sz="4500"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sz="2600"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sz="2600"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sz="2600" dirty="0" smtClean="0">
              <a:solidFill>
                <a:srgbClr val="FF0000"/>
              </a:solidFill>
            </a:endParaRP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b="1" dirty="0" smtClean="0">
                <a:solidFill>
                  <a:srgbClr val="FF0000"/>
                </a:solidFill>
              </a:rPr>
              <a:t>    </a:t>
            </a:r>
            <a:endParaRPr lang="en-US" sz="2600" b="1" dirty="0" smtClean="0"/>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685800" y="457200"/>
            <a:ext cx="7772400" cy="830263"/>
          </a:xfrm>
        </p:spPr>
        <p:txBody>
          <a:bodyPr/>
          <a:lstStyle/>
          <a:p>
            <a:pPr eaLnBrk="1" hangingPunct="1"/>
            <a:r>
              <a:rPr lang="en-US" sz="4000" smtClean="0"/>
              <a:t>Guidelines for Rule Making</a:t>
            </a:r>
          </a:p>
        </p:txBody>
      </p:sp>
      <p:sp>
        <p:nvSpPr>
          <p:cNvPr id="3" name="Subtitle 2"/>
          <p:cNvSpPr>
            <a:spLocks noGrp="1"/>
          </p:cNvSpPr>
          <p:nvPr>
            <p:ph type="subTitle" idx="1"/>
          </p:nvPr>
        </p:nvSpPr>
        <p:spPr>
          <a:xfrm>
            <a:off x="228600" y="1295400"/>
            <a:ext cx="8458200" cy="8001000"/>
          </a:xfrm>
        </p:spPr>
        <p:txBody>
          <a:bodyPr rtlCol="0">
            <a:normAutofit fontScale="92500" lnSpcReduction="20000"/>
          </a:bodyPr>
          <a:lstStyle/>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Arial" pitchFamily="34" charset="0"/>
              <a:buNone/>
              <a:defRPr/>
            </a:pPr>
            <a:r>
              <a:rPr lang="en-US" sz="1900" dirty="0" smtClean="0">
                <a:solidFill>
                  <a:schemeClr val="tx1"/>
                </a:solidFill>
              </a:rPr>
              <a:t>Students shall be treated fairly and equitably.  Discipline shall be based on careful assessments of the circumstances of each case.</a:t>
            </a:r>
          </a:p>
          <a:p>
            <a:pPr marL="493776" indent="-457200" algn="l" eaLnBrk="1" fontAlgn="auto" hangingPunct="1">
              <a:spcAft>
                <a:spcPts val="0"/>
              </a:spcAft>
              <a:buFont typeface="Arial" pitchFamily="34" charset="0"/>
              <a:buNone/>
              <a:defRPr/>
            </a:pPr>
            <a:endParaRPr lang="en-US" sz="1900" dirty="0" smtClean="0">
              <a:solidFill>
                <a:schemeClr val="tx1"/>
              </a:solidFill>
            </a:endParaRPr>
          </a:p>
          <a:p>
            <a:pPr marL="493776" indent="-457200" algn="l" eaLnBrk="1" fontAlgn="auto" hangingPunct="1">
              <a:spcAft>
                <a:spcPts val="0"/>
              </a:spcAft>
              <a:buFont typeface="Arial" pitchFamily="34" charset="0"/>
              <a:buNone/>
              <a:defRPr/>
            </a:pPr>
            <a:r>
              <a:rPr lang="en-US" sz="1900" dirty="0" smtClean="0">
                <a:solidFill>
                  <a:schemeClr val="tx1"/>
                </a:solidFill>
              </a:rPr>
              <a:t>       Factors should include:</a:t>
            </a:r>
          </a:p>
          <a:p>
            <a:pPr marL="493776" indent="-457200" algn="l" eaLnBrk="1" fontAlgn="auto" hangingPunct="1">
              <a:spcAft>
                <a:spcPts val="0"/>
              </a:spcAft>
              <a:buFont typeface="Arial" pitchFamily="34" charset="0"/>
              <a:buNone/>
              <a:defRPr/>
            </a:pPr>
            <a:r>
              <a:rPr lang="en-US" sz="1900" dirty="0" smtClean="0">
                <a:solidFill>
                  <a:schemeClr val="tx1"/>
                </a:solidFill>
              </a:rPr>
              <a:t>       A.  The seriousness of the offense;</a:t>
            </a:r>
          </a:p>
          <a:p>
            <a:pPr marL="493776" indent="-457200" algn="l" eaLnBrk="1" fontAlgn="auto" hangingPunct="1">
              <a:spcAft>
                <a:spcPts val="0"/>
              </a:spcAft>
              <a:buFont typeface="Arial" pitchFamily="34" charset="0"/>
              <a:buNone/>
              <a:defRPr/>
            </a:pPr>
            <a:r>
              <a:rPr lang="en-US" sz="1900" dirty="0" smtClean="0">
                <a:solidFill>
                  <a:schemeClr val="tx1"/>
                </a:solidFill>
              </a:rPr>
              <a:t>       B.  The student’s age;</a:t>
            </a:r>
          </a:p>
          <a:p>
            <a:pPr marL="493776" indent="-457200" algn="l" eaLnBrk="1" fontAlgn="auto" hangingPunct="1">
              <a:spcAft>
                <a:spcPts val="0"/>
              </a:spcAft>
              <a:buFont typeface="Arial" pitchFamily="34" charset="0"/>
              <a:buNone/>
              <a:defRPr/>
            </a:pPr>
            <a:r>
              <a:rPr lang="en-US" sz="1900" dirty="0" smtClean="0">
                <a:solidFill>
                  <a:schemeClr val="tx1"/>
                </a:solidFill>
              </a:rPr>
              <a:t>       C.  The frequency of misconduct;</a:t>
            </a:r>
          </a:p>
          <a:p>
            <a:pPr marL="493776" indent="-457200" algn="l" eaLnBrk="1" fontAlgn="auto" hangingPunct="1">
              <a:spcAft>
                <a:spcPts val="0"/>
              </a:spcAft>
              <a:buFont typeface="Arial" pitchFamily="34" charset="0"/>
              <a:buNone/>
              <a:defRPr/>
            </a:pPr>
            <a:r>
              <a:rPr lang="en-US" sz="1900" dirty="0" smtClean="0">
                <a:solidFill>
                  <a:schemeClr val="tx1"/>
                </a:solidFill>
              </a:rPr>
              <a:t>       D.  The student’s attitude;</a:t>
            </a:r>
          </a:p>
          <a:p>
            <a:pPr marL="493776" indent="-457200" algn="l" eaLnBrk="1" fontAlgn="auto" hangingPunct="1">
              <a:spcAft>
                <a:spcPts val="0"/>
              </a:spcAft>
              <a:buFont typeface="Arial" pitchFamily="34" charset="0"/>
              <a:buNone/>
              <a:defRPr/>
            </a:pPr>
            <a:r>
              <a:rPr lang="en-US" sz="1900" dirty="0" smtClean="0">
                <a:solidFill>
                  <a:schemeClr val="tx1"/>
                </a:solidFill>
              </a:rPr>
              <a:t>       E.  The potential effect of the misconduct on the school                environment;</a:t>
            </a:r>
          </a:p>
          <a:p>
            <a:pPr marL="493776" indent="-457200" algn="l" eaLnBrk="1" fontAlgn="auto" hangingPunct="1">
              <a:spcAft>
                <a:spcPts val="0"/>
              </a:spcAft>
              <a:buFont typeface="Arial" pitchFamily="34" charset="0"/>
              <a:buNone/>
              <a:defRPr/>
            </a:pPr>
            <a:r>
              <a:rPr lang="en-US" sz="1900" dirty="0" smtClean="0">
                <a:solidFill>
                  <a:schemeClr val="tx1"/>
                </a:solidFill>
              </a:rPr>
              <a:t>       F.   Requirements of Chapter 37 of the Education Code; </a:t>
            </a:r>
          </a:p>
          <a:p>
            <a:pPr marL="493776" indent="-457200" algn="l" eaLnBrk="1" fontAlgn="auto" hangingPunct="1">
              <a:spcAft>
                <a:spcPts val="0"/>
              </a:spcAft>
              <a:buFont typeface="Arial" pitchFamily="34" charset="0"/>
              <a:buNone/>
              <a:defRPr/>
            </a:pPr>
            <a:r>
              <a:rPr lang="en-US" sz="1900" dirty="0" smtClean="0">
                <a:solidFill>
                  <a:schemeClr val="tx1"/>
                </a:solidFill>
              </a:rPr>
              <a:t>       G.  The Student Code of Conduct adopted by the Board.</a:t>
            </a:r>
          </a:p>
          <a:p>
            <a:pPr marL="493776" indent="-457200" algn="l" eaLnBrk="1" fontAlgn="auto" hangingPunct="1">
              <a:spcAft>
                <a:spcPts val="0"/>
              </a:spcAft>
              <a:buFont typeface="Arial" pitchFamily="34" charset="0"/>
              <a:buNone/>
              <a:defRPr/>
            </a:pPr>
            <a:endParaRPr lang="en-US" sz="1900" dirty="0" smtClean="0">
              <a:solidFill>
                <a:schemeClr val="tx1"/>
              </a:solidFill>
            </a:endParaRPr>
          </a:p>
          <a:p>
            <a:pPr marL="493776" indent="-457200" algn="l" eaLnBrk="1" fontAlgn="auto" hangingPunct="1">
              <a:spcAft>
                <a:spcPts val="0"/>
              </a:spcAft>
              <a:buFont typeface="Arial" pitchFamily="34" charset="0"/>
              <a:buNone/>
              <a:defRPr/>
            </a:pPr>
            <a:r>
              <a:rPr lang="en-US" sz="1900" dirty="0" smtClean="0">
                <a:solidFill>
                  <a:schemeClr val="tx1"/>
                </a:solidFill>
              </a:rPr>
              <a:t>To enforce rules consistently and fairly does not mean that there is no room for discretion, but administrators must be prepared to explain why different cases are handled differently due to the factors cited in the district’s  policy or code of conduct.  Inconsistent enforcement creates problems when the inconsistency is based on favoritism and toward certain students.</a:t>
            </a:r>
          </a:p>
          <a:p>
            <a:pPr marL="493776" indent="-457200" algn="l" eaLnBrk="1" fontAlgn="auto" hangingPunct="1">
              <a:spcAft>
                <a:spcPts val="0"/>
              </a:spcAft>
              <a:buFont typeface="Arial" pitchFamily="34" charset="0"/>
              <a:buNone/>
              <a:defRPr/>
            </a:pPr>
            <a:endParaRPr lang="en-US" sz="1900" dirty="0" smtClean="0">
              <a:solidFill>
                <a:schemeClr val="tx1"/>
              </a:solidFill>
            </a:endParaRPr>
          </a:p>
          <a:p>
            <a:pPr marL="493776" indent="-457200" algn="l" eaLnBrk="1" fontAlgn="auto" hangingPunct="1">
              <a:spcAft>
                <a:spcPts val="0"/>
              </a:spcAft>
              <a:buFont typeface="Arial" pitchFamily="34" charset="0"/>
              <a:buNone/>
              <a:defRPr/>
            </a:pPr>
            <a:endParaRPr lang="en-US" sz="2600"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sz="2600" dirty="0" smtClean="0">
              <a:solidFill>
                <a:srgbClr val="FF0000"/>
              </a:solidFill>
            </a:endParaRP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b="1" dirty="0" smtClean="0">
                <a:solidFill>
                  <a:srgbClr val="FF0000"/>
                </a:solidFill>
              </a:rPr>
              <a:t>    </a:t>
            </a:r>
            <a:endParaRPr lang="en-US" sz="2600" b="1" dirty="0" smtClean="0"/>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a:xfrm>
            <a:off x="685800" y="457200"/>
            <a:ext cx="7772400" cy="830263"/>
          </a:xfrm>
        </p:spPr>
        <p:txBody>
          <a:bodyPr/>
          <a:lstStyle/>
          <a:p>
            <a:pPr eaLnBrk="1" hangingPunct="1"/>
            <a:r>
              <a:rPr lang="en-US" sz="4000" smtClean="0"/>
              <a:t>Chapter 37</a:t>
            </a:r>
          </a:p>
        </p:txBody>
      </p:sp>
      <p:sp>
        <p:nvSpPr>
          <p:cNvPr id="3" name="Subtitle 2"/>
          <p:cNvSpPr>
            <a:spLocks noGrp="1"/>
          </p:cNvSpPr>
          <p:nvPr>
            <p:ph type="subTitle" idx="1"/>
          </p:nvPr>
        </p:nvSpPr>
        <p:spPr>
          <a:xfrm>
            <a:off x="228600" y="1295400"/>
            <a:ext cx="8458200" cy="8001000"/>
          </a:xfrm>
        </p:spPr>
        <p:txBody>
          <a:bodyPr rtlCol="0">
            <a:normAutofit fontScale="70000" lnSpcReduction="20000"/>
          </a:bodyPr>
          <a:lstStyle/>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Arial" pitchFamily="34" charset="0"/>
              <a:buNone/>
              <a:defRPr/>
            </a:pPr>
            <a:r>
              <a:rPr lang="en-US" sz="2900" dirty="0" smtClean="0">
                <a:solidFill>
                  <a:schemeClr val="tx1"/>
                </a:solidFill>
              </a:rPr>
              <a:t>Student discipline is covered by Chapter 37 of the Texas Education Code (TEC) which is part of Senate Bill I.  Decisions should be made in local communities, not Austin.  Texas is too diverse to have a one-size-fits-all approach to problems.</a:t>
            </a:r>
          </a:p>
          <a:p>
            <a:pPr marL="493776" indent="-457200" algn="l" eaLnBrk="1" fontAlgn="auto" hangingPunct="1">
              <a:spcAft>
                <a:spcPts val="0"/>
              </a:spcAft>
              <a:buFont typeface="Arial" pitchFamily="34" charset="0"/>
              <a:buNone/>
              <a:defRPr/>
            </a:pPr>
            <a:r>
              <a:rPr lang="en-US" sz="2900" dirty="0" smtClean="0">
                <a:solidFill>
                  <a:schemeClr val="tx1"/>
                </a:solidFill>
              </a:rPr>
              <a:t>    </a:t>
            </a:r>
          </a:p>
          <a:p>
            <a:pPr marL="493776" indent="-457200" algn="l" eaLnBrk="1" fontAlgn="auto" hangingPunct="1">
              <a:spcAft>
                <a:spcPts val="0"/>
              </a:spcAft>
              <a:buFont typeface="Arial" pitchFamily="34" charset="0"/>
              <a:buNone/>
              <a:defRPr/>
            </a:pPr>
            <a:r>
              <a:rPr lang="en-US" sz="2900" dirty="0" smtClean="0">
                <a:solidFill>
                  <a:schemeClr val="tx1"/>
                </a:solidFill>
              </a:rPr>
              <a:t>Chapter 37 went against giving local control of discipline to districts, the state had more control over student discipline, but over time the legislature has returned some degree of control to local school districts in dealing with student disciplinary matters.</a:t>
            </a:r>
          </a:p>
          <a:p>
            <a:pPr marL="493776" indent="-457200" algn="l" eaLnBrk="1" fontAlgn="auto" hangingPunct="1">
              <a:spcAft>
                <a:spcPts val="0"/>
              </a:spcAft>
              <a:buFont typeface="Arial" pitchFamily="34" charset="0"/>
              <a:buNone/>
              <a:defRPr/>
            </a:pPr>
            <a:r>
              <a:rPr lang="en-US" sz="2900" dirty="0" smtClean="0">
                <a:solidFill>
                  <a:schemeClr val="tx1"/>
                </a:solidFill>
              </a:rPr>
              <a:t>     (The word “may” appears rarely in Chapter 37, but “Shall” and “Must” are frequent.)</a:t>
            </a:r>
          </a:p>
          <a:p>
            <a:pPr marL="493776" indent="-457200" algn="l" eaLnBrk="1" fontAlgn="auto" hangingPunct="1">
              <a:spcAft>
                <a:spcPts val="0"/>
              </a:spcAft>
              <a:buFont typeface="Arial" pitchFamily="34" charset="0"/>
              <a:buNone/>
              <a:defRPr/>
            </a:pPr>
            <a:endParaRPr lang="en-US" sz="2900" dirty="0" smtClean="0">
              <a:solidFill>
                <a:schemeClr val="tx1"/>
              </a:solidFill>
            </a:endParaRPr>
          </a:p>
          <a:p>
            <a:pPr marL="493776" indent="-457200" algn="l" eaLnBrk="1" fontAlgn="auto" hangingPunct="1">
              <a:spcAft>
                <a:spcPts val="0"/>
              </a:spcAft>
              <a:buFont typeface="Arial" pitchFamily="34" charset="0"/>
              <a:buNone/>
              <a:defRPr/>
            </a:pPr>
            <a:r>
              <a:rPr lang="en-US" sz="2900" dirty="0" smtClean="0">
                <a:solidFill>
                  <a:schemeClr val="tx1"/>
                </a:solidFill>
              </a:rPr>
              <a:t>The legislature’s desire to keep students in school if at all possible is evident in Chapter 37.  Despite calls for “zero tolerance,” the legislature has not made it easy to expel students.  The legislature has removed some of the reasons a student can be expelled from school.  If a student violates any of the removed “expellable offenses,” they will be placed in a disciplinary alternative education program (DAEP).  Expulsion is reserved for only the most serious offenses.</a:t>
            </a:r>
          </a:p>
          <a:p>
            <a:pPr marL="493776" indent="-457200" algn="l" eaLnBrk="1" fontAlgn="auto" hangingPunct="1">
              <a:spcAft>
                <a:spcPts val="0"/>
              </a:spcAft>
              <a:buFont typeface="Arial" pitchFamily="34" charset="0"/>
              <a:buNone/>
              <a:defRPr/>
            </a:pPr>
            <a:endParaRPr lang="en-US" sz="2900" dirty="0" smtClean="0">
              <a:solidFill>
                <a:schemeClr val="tx1"/>
              </a:solidFill>
            </a:endParaRPr>
          </a:p>
          <a:p>
            <a:pPr marL="493776" indent="-457200" algn="l" eaLnBrk="1" fontAlgn="auto" hangingPunct="1">
              <a:spcAft>
                <a:spcPts val="0"/>
              </a:spcAft>
              <a:buFont typeface="Arial" pitchFamily="34" charset="0"/>
              <a:buNone/>
              <a:defRPr/>
            </a:pPr>
            <a:endParaRPr lang="en-US" sz="1900"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sz="2600" dirty="0" smtClean="0">
              <a:solidFill>
                <a:schemeClr val="accent1">
                  <a:lumMod val="75000"/>
                </a:schemeClr>
              </a:solidFill>
            </a:endParaRPr>
          </a:p>
          <a:p>
            <a:pPr marL="493776" indent="-457200" algn="l" eaLnBrk="1" fontAlgn="auto" hangingPunct="1">
              <a:spcAft>
                <a:spcPts val="0"/>
              </a:spcAft>
              <a:buFont typeface="Arial" pitchFamily="34" charset="0"/>
              <a:buNone/>
              <a:defRPr/>
            </a:pPr>
            <a:endParaRPr lang="en-US" sz="2600" dirty="0" smtClean="0">
              <a:solidFill>
                <a:srgbClr val="FF0000"/>
              </a:solidFill>
            </a:endParaRP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b="1" dirty="0" smtClean="0">
                <a:solidFill>
                  <a:srgbClr val="FF0000"/>
                </a:solidFill>
              </a:rPr>
              <a:t>    </a:t>
            </a:r>
            <a:endParaRPr lang="en-US" sz="2600" b="1" dirty="0" smtClean="0"/>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ctrTitle"/>
          </p:nvPr>
        </p:nvSpPr>
        <p:spPr>
          <a:xfrm>
            <a:off x="685800" y="457200"/>
            <a:ext cx="7772400" cy="830263"/>
          </a:xfrm>
        </p:spPr>
        <p:txBody>
          <a:bodyPr/>
          <a:lstStyle/>
          <a:p>
            <a:pPr eaLnBrk="1" hangingPunct="1"/>
            <a:r>
              <a:rPr lang="en-US" sz="4000" smtClean="0"/>
              <a:t>Chapter 37</a:t>
            </a:r>
          </a:p>
        </p:txBody>
      </p:sp>
      <p:sp>
        <p:nvSpPr>
          <p:cNvPr id="3" name="Subtitle 2"/>
          <p:cNvSpPr>
            <a:spLocks noGrp="1"/>
          </p:cNvSpPr>
          <p:nvPr>
            <p:ph type="subTitle" idx="1"/>
          </p:nvPr>
        </p:nvSpPr>
        <p:spPr>
          <a:xfrm>
            <a:off x="228600" y="1295400"/>
            <a:ext cx="8458200" cy="8001000"/>
          </a:xfrm>
        </p:spPr>
        <p:txBody>
          <a:bodyPr rtlCol="0">
            <a:normAutofit/>
          </a:bodyPr>
          <a:lstStyle/>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Arial" pitchFamily="34" charset="0"/>
              <a:buNone/>
              <a:defRPr/>
            </a:pPr>
            <a:r>
              <a:rPr lang="en-US" sz="2400" dirty="0" smtClean="0">
                <a:solidFill>
                  <a:schemeClr val="tx1"/>
                </a:solidFill>
              </a:rPr>
              <a:t>Schools are required to establish at least one DAEP and are required to place students there in case of certain misconduct.  Students assigned to the DEAP must be separated from other students.  The notion seems to be that if we can keep the “bad kids” from the “good kids” schools will be safer and better.</a:t>
            </a:r>
          </a:p>
          <a:p>
            <a:pPr marL="493776" indent="-457200" algn="l" eaLnBrk="1" fontAlgn="auto" hangingPunct="1">
              <a:spcAft>
                <a:spcPts val="0"/>
              </a:spcAft>
              <a:buFont typeface="Arial" pitchFamily="34" charset="0"/>
              <a:buNone/>
              <a:defRPr/>
            </a:pPr>
            <a:endParaRPr lang="en-US" sz="2400" dirty="0" smtClean="0">
              <a:solidFill>
                <a:schemeClr val="tx1"/>
              </a:solidFill>
            </a:endParaRPr>
          </a:p>
          <a:p>
            <a:pPr marL="493776" indent="-457200" algn="l" eaLnBrk="1" fontAlgn="auto" hangingPunct="1">
              <a:spcAft>
                <a:spcPts val="0"/>
              </a:spcAft>
              <a:buFont typeface="Arial" pitchFamily="34" charset="0"/>
              <a:buNone/>
              <a:defRPr/>
            </a:pPr>
            <a:r>
              <a:rPr lang="en-US" sz="2400" dirty="0" smtClean="0">
                <a:solidFill>
                  <a:schemeClr val="tx1"/>
                </a:solidFill>
              </a:rPr>
              <a:t>Houston ISD does not have it’s own DAEP, it has contracted with at Nashville, TN firm called Community Education Partners or CEP.  There are two locations in Houston, one off Beechnut and Fondren (SW) and one off Gulf Freeway and Ferndale (SE).   </a:t>
            </a:r>
          </a:p>
          <a:p>
            <a:pPr algn="l" eaLnBrk="1" fontAlgn="auto" hangingPunct="1">
              <a:spcAft>
                <a:spcPts val="0"/>
              </a:spcAft>
              <a:buFont typeface="Arial" pitchFamily="34" charset="0"/>
              <a:buNone/>
              <a:defRPr/>
            </a:pPr>
            <a:endParaRPr lang="en-US" sz="1600" b="1" dirty="0" smtClean="0">
              <a:solidFill>
                <a:schemeClr val="tx1"/>
              </a:solidFill>
            </a:endParaRPr>
          </a:p>
          <a:p>
            <a:pPr marL="493776" indent="-457200" algn="l" eaLnBrk="1" fontAlgn="auto" hangingPunct="1">
              <a:spcAft>
                <a:spcPts val="0"/>
              </a:spcAft>
              <a:buFont typeface="Arial" pitchFamily="34" charset="0"/>
              <a:buNone/>
              <a:defRPr/>
            </a:pPr>
            <a:endParaRPr lang="en-US" sz="2600" dirty="0" smtClean="0">
              <a:solidFill>
                <a:srgbClr val="FF0000"/>
              </a:solidFill>
            </a:endParaRP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b="1" dirty="0" smtClean="0">
                <a:solidFill>
                  <a:srgbClr val="FF0000"/>
                </a:solidFill>
              </a:rPr>
              <a:t>    </a:t>
            </a:r>
            <a:endParaRPr lang="en-US" sz="2600" b="1" dirty="0" smtClean="0"/>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a:xfrm>
            <a:off x="685800" y="457200"/>
            <a:ext cx="7772400" cy="830263"/>
          </a:xfrm>
        </p:spPr>
        <p:txBody>
          <a:bodyPr/>
          <a:lstStyle/>
          <a:p>
            <a:pPr eaLnBrk="1" hangingPunct="1"/>
            <a:r>
              <a:rPr lang="en-US" sz="4000" smtClean="0"/>
              <a:t>Chapter 37</a:t>
            </a:r>
          </a:p>
        </p:txBody>
      </p:sp>
      <p:sp>
        <p:nvSpPr>
          <p:cNvPr id="3" name="Subtitle 2"/>
          <p:cNvSpPr>
            <a:spLocks noGrp="1"/>
          </p:cNvSpPr>
          <p:nvPr>
            <p:ph type="subTitle" idx="1"/>
          </p:nvPr>
        </p:nvSpPr>
        <p:spPr>
          <a:xfrm>
            <a:off x="457200" y="1295400"/>
            <a:ext cx="8229600" cy="5410200"/>
          </a:xfrm>
        </p:spPr>
        <p:txBody>
          <a:bodyPr rtlCol="0">
            <a:normAutofit fontScale="77500" lnSpcReduction="20000"/>
          </a:bodyPr>
          <a:lstStyle/>
          <a:p>
            <a:pPr marL="493776" indent="-457200" algn="l" eaLnBrk="1" fontAlgn="auto" hangingPunct="1">
              <a:spcAft>
                <a:spcPts val="0"/>
              </a:spcAft>
              <a:buFont typeface="Wingdings 2"/>
              <a:buNone/>
              <a:defRPr/>
            </a:pPr>
            <a:r>
              <a:rPr lang="en-US" sz="4600" dirty="0" smtClean="0">
                <a:solidFill>
                  <a:schemeClr val="tx1"/>
                </a:solidFill>
              </a:rPr>
              <a:t>Chapter 37 gives the teacher more control over the classroom.  The bill strengthens the hand of the teacher who wants to remove an unruly student from the classroom, but perhaps not as much as some teachers would like.</a:t>
            </a:r>
          </a:p>
          <a:p>
            <a:pPr marL="493776" indent="-457200" algn="l" eaLnBrk="1" fontAlgn="auto" hangingPunct="1">
              <a:spcAft>
                <a:spcPts val="0"/>
              </a:spcAft>
              <a:buFont typeface="Arial" pitchFamily="34" charset="0"/>
              <a:buNone/>
              <a:defRPr/>
            </a:pPr>
            <a:endParaRPr lang="en-US" sz="2600" dirty="0" smtClean="0">
              <a:solidFill>
                <a:srgbClr val="FF0000"/>
              </a:solidFill>
            </a:endParaRP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b="1" dirty="0" smtClean="0">
                <a:solidFill>
                  <a:srgbClr val="FF0000"/>
                </a:solidFill>
              </a:rPr>
              <a:t>    </a:t>
            </a:r>
            <a:endParaRPr lang="en-US" sz="2600" b="1" dirty="0" smtClean="0"/>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ctrTitle"/>
          </p:nvPr>
        </p:nvSpPr>
        <p:spPr>
          <a:xfrm>
            <a:off x="685800" y="457200"/>
            <a:ext cx="7772400" cy="830263"/>
          </a:xfrm>
        </p:spPr>
        <p:txBody>
          <a:bodyPr/>
          <a:lstStyle/>
          <a:p>
            <a:pPr algn="just" eaLnBrk="1" hangingPunct="1"/>
            <a:r>
              <a:rPr lang="en-US" sz="2700" smtClean="0"/>
              <a:t>Student Code of Conduct     </a:t>
            </a:r>
            <a:r>
              <a:rPr lang="en-US" sz="4000" smtClean="0"/>
              <a:t>Chapter 37</a:t>
            </a:r>
          </a:p>
        </p:txBody>
      </p:sp>
      <p:sp>
        <p:nvSpPr>
          <p:cNvPr id="3" name="Subtitle 2"/>
          <p:cNvSpPr>
            <a:spLocks noGrp="1"/>
          </p:cNvSpPr>
          <p:nvPr>
            <p:ph type="subTitle" idx="1"/>
          </p:nvPr>
        </p:nvSpPr>
        <p:spPr>
          <a:xfrm>
            <a:off x="457200" y="1447800"/>
            <a:ext cx="8229600" cy="5410200"/>
          </a:xfrm>
        </p:spPr>
        <p:txBody>
          <a:bodyPr rtlCol="0">
            <a:normAutofit fontScale="40000" lnSpcReduction="20000"/>
          </a:bodyPr>
          <a:lstStyle/>
          <a:p>
            <a:pPr marL="493776" indent="-457200" algn="l" eaLnBrk="1" fontAlgn="auto" hangingPunct="1">
              <a:spcAft>
                <a:spcPts val="0"/>
              </a:spcAft>
              <a:buFont typeface="Wingdings 2"/>
              <a:buNone/>
              <a:defRPr/>
            </a:pPr>
            <a:r>
              <a:rPr lang="en-US" sz="6000" dirty="0" smtClean="0">
                <a:solidFill>
                  <a:schemeClr val="tx1"/>
                </a:solidFill>
              </a:rPr>
              <a:t>TEC 37.001 (a) requires districts to adopt a student code of conduct that will specify standards for student conduct and outline the types of behavior that might get a student in trouble in school.  </a:t>
            </a:r>
          </a:p>
          <a:p>
            <a:pPr marL="493776" indent="-457200" algn="l" eaLnBrk="1" fontAlgn="auto" hangingPunct="1">
              <a:spcAft>
                <a:spcPts val="0"/>
              </a:spcAft>
              <a:buFont typeface="Wingdings 2"/>
              <a:buNone/>
              <a:defRPr/>
            </a:pPr>
            <a:endParaRPr lang="en-US" sz="6000" dirty="0" smtClean="0">
              <a:solidFill>
                <a:schemeClr val="tx1"/>
              </a:solidFill>
            </a:endParaRPr>
          </a:p>
          <a:p>
            <a:pPr marL="493776" indent="-457200" algn="l" eaLnBrk="1" fontAlgn="auto" hangingPunct="1">
              <a:spcAft>
                <a:spcPts val="0"/>
              </a:spcAft>
              <a:buFont typeface="Wingdings 2"/>
              <a:buNone/>
              <a:defRPr/>
            </a:pPr>
            <a:r>
              <a:rPr lang="en-US" sz="6000" dirty="0" smtClean="0">
                <a:solidFill>
                  <a:schemeClr val="tx1"/>
                </a:solidFill>
              </a:rPr>
              <a:t>The code of conduct is a familiar concept in school law.  It is a basic rule of due process that students can only be punished for misconduct after they are advised that such conduct is prohibited.  Most schools fulfill this responsibility by distributing a “student handbook” containing all the rules and regulations of the school, including those pertaining to discipline.  Most school districts require parents and students so sign a receipt indicating that they have received [and read] the book.</a:t>
            </a:r>
          </a:p>
          <a:p>
            <a:pPr marL="493776" indent="-457200" algn="l" eaLnBrk="1" fontAlgn="auto" hangingPunct="1">
              <a:spcAft>
                <a:spcPts val="0"/>
              </a:spcAft>
              <a:buFont typeface="Arial" pitchFamily="34" charset="0"/>
              <a:buNone/>
              <a:defRPr/>
            </a:pPr>
            <a:endParaRPr lang="en-US" sz="2600" dirty="0" smtClean="0">
              <a:solidFill>
                <a:srgbClr val="FF0000"/>
              </a:solidFill>
            </a:endParaRPr>
          </a:p>
          <a:p>
            <a:pPr marL="493776" indent="-457200" algn="l" eaLnBrk="1" fontAlgn="auto" hangingPunct="1">
              <a:spcAft>
                <a:spcPts val="0"/>
              </a:spcAft>
              <a:buFont typeface="Arial" pitchFamily="34" charset="0"/>
              <a:buNone/>
              <a:defRPr/>
            </a:pPr>
            <a:r>
              <a:rPr lang="en-US" sz="2600" dirty="0" smtClean="0">
                <a:solidFill>
                  <a:srgbClr val="FF0000"/>
                </a:solidFill>
              </a:rPr>
              <a:t>    </a:t>
            </a:r>
          </a:p>
          <a:p>
            <a:pPr marL="493776" indent="-457200" algn="l" eaLnBrk="1" fontAlgn="auto" hangingPunct="1">
              <a:spcAft>
                <a:spcPts val="0"/>
              </a:spcAft>
              <a:buFont typeface="Arial" pitchFamily="34" charset="0"/>
              <a:buNone/>
              <a:defRPr/>
            </a:pPr>
            <a:r>
              <a:rPr lang="en-US" sz="2600" b="1" dirty="0" smtClean="0">
                <a:solidFill>
                  <a:srgbClr val="FF0000"/>
                </a:solidFill>
              </a:rPr>
              <a:t>    </a:t>
            </a:r>
            <a:endParaRPr lang="en-US" sz="2600" b="1" dirty="0" smtClean="0"/>
          </a:p>
          <a:p>
            <a:pPr marL="493776" indent="-457200" algn="l" eaLnBrk="1" fontAlgn="auto" hangingPunct="1">
              <a:spcAft>
                <a:spcPts val="0"/>
              </a:spcAft>
              <a:buFont typeface="Arial" pitchFamily="34" charset="0"/>
              <a:buNone/>
              <a:defRPr/>
            </a:pPr>
            <a:r>
              <a:rPr lang="en-US" sz="2600" b="1" dirty="0" smtClean="0">
                <a:solidFill>
                  <a:schemeClr val="accent1">
                    <a:lumMod val="75000"/>
                  </a:schemeClr>
                </a:solidFill>
              </a:rPr>
              <a:t>       </a:t>
            </a:r>
            <a:endParaRPr lang="en-US" dirty="0" smtClean="0">
              <a:solidFill>
                <a:srgbClr val="FF0000"/>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ctrTitle"/>
          </p:nvPr>
        </p:nvSpPr>
        <p:spPr>
          <a:xfrm>
            <a:off x="685800" y="457200"/>
            <a:ext cx="7772400" cy="830263"/>
          </a:xfrm>
        </p:spPr>
        <p:txBody>
          <a:bodyPr/>
          <a:lstStyle/>
          <a:p>
            <a:pPr algn="just" eaLnBrk="1" hangingPunct="1"/>
            <a:r>
              <a:rPr lang="en-US" sz="2600" smtClean="0"/>
              <a:t>Teacher Initiated Removal     </a:t>
            </a:r>
            <a:r>
              <a:rPr lang="en-US" sz="4000" smtClean="0"/>
              <a:t>Chapter 37</a:t>
            </a:r>
          </a:p>
        </p:txBody>
      </p:sp>
      <p:sp>
        <p:nvSpPr>
          <p:cNvPr id="3" name="Subtitle 2"/>
          <p:cNvSpPr>
            <a:spLocks noGrp="1"/>
          </p:cNvSpPr>
          <p:nvPr>
            <p:ph type="subTitle" idx="1"/>
          </p:nvPr>
        </p:nvSpPr>
        <p:spPr>
          <a:xfrm>
            <a:off x="457200" y="1447800"/>
            <a:ext cx="8229600" cy="5410200"/>
          </a:xfrm>
        </p:spPr>
        <p:txBody>
          <a:bodyPr rtlCol="0">
            <a:normAutofit fontScale="47500" lnSpcReduction="20000"/>
          </a:bodyPr>
          <a:lstStyle/>
          <a:p>
            <a:pPr marL="493776" indent="-457200" algn="l" eaLnBrk="1" fontAlgn="auto" hangingPunct="1">
              <a:spcAft>
                <a:spcPts val="0"/>
              </a:spcAft>
              <a:buFont typeface="Arial" pitchFamily="34" charset="0"/>
              <a:buNone/>
              <a:defRPr/>
            </a:pPr>
            <a:r>
              <a:rPr lang="en-US" sz="3800" dirty="0" smtClean="0">
                <a:solidFill>
                  <a:schemeClr val="tx1"/>
                </a:solidFill>
              </a:rPr>
              <a:t>One of the stated purposes of the disciplinary changes incorporated into Chapter 37 was to give classroom teachers more authority.  The TEC spells out three different ways for teachers to remove students from the classroom…temporarily</a:t>
            </a:r>
          </a:p>
          <a:p>
            <a:pPr marL="493776" indent="-457200" algn="l" eaLnBrk="1" fontAlgn="auto" hangingPunct="1">
              <a:spcAft>
                <a:spcPts val="0"/>
              </a:spcAft>
              <a:buFont typeface="Arial" pitchFamily="34" charset="0"/>
              <a:buNone/>
              <a:defRPr/>
            </a:pPr>
            <a:r>
              <a:rPr lang="en-US" sz="3800" dirty="0" smtClean="0">
                <a:solidFill>
                  <a:schemeClr val="tx1"/>
                </a:solidFill>
              </a:rPr>
              <a:t>   </a:t>
            </a:r>
          </a:p>
          <a:p>
            <a:pPr marL="493776" indent="-457200" algn="l" eaLnBrk="1" fontAlgn="auto" hangingPunct="1">
              <a:spcAft>
                <a:spcPts val="0"/>
              </a:spcAft>
              <a:buFont typeface="Arial" pitchFamily="34" charset="0"/>
              <a:buNone/>
              <a:defRPr/>
            </a:pPr>
            <a:r>
              <a:rPr lang="en-US" sz="3800" dirty="0" smtClean="0">
                <a:solidFill>
                  <a:schemeClr val="tx1"/>
                </a:solidFill>
              </a:rPr>
              <a:t>     1.  Teacher removal for assistance: send students to the principal’s office for general disruptions.</a:t>
            </a:r>
          </a:p>
          <a:p>
            <a:pPr marL="493776" indent="-457200" algn="l" eaLnBrk="1" fontAlgn="auto" hangingPunct="1">
              <a:spcAft>
                <a:spcPts val="0"/>
              </a:spcAft>
              <a:buFont typeface="Arial" pitchFamily="34" charset="0"/>
              <a:buNone/>
              <a:defRPr/>
            </a:pPr>
            <a:endParaRPr lang="en-US" sz="3800" dirty="0" smtClean="0">
              <a:solidFill>
                <a:schemeClr val="tx1"/>
              </a:solidFill>
            </a:endParaRPr>
          </a:p>
          <a:p>
            <a:pPr marL="493776" indent="-457200" algn="l" eaLnBrk="1" fontAlgn="auto" hangingPunct="1">
              <a:spcAft>
                <a:spcPts val="0"/>
              </a:spcAft>
              <a:buFont typeface="Arial" pitchFamily="34" charset="0"/>
              <a:buNone/>
              <a:defRPr/>
            </a:pPr>
            <a:r>
              <a:rPr lang="en-US" sz="3800" dirty="0" smtClean="0">
                <a:solidFill>
                  <a:schemeClr val="tx1"/>
                </a:solidFill>
              </a:rPr>
              <a:t>     2.  Discretionary teacher removal:  repeated offenses by the student which interferes with the learning environment or offenses the teacher deems as unruly, disruptive, or abusive as to interfere with the teachers ability to teach and students to learn.</a:t>
            </a:r>
          </a:p>
          <a:p>
            <a:pPr marL="493776" indent="-457200" algn="l" eaLnBrk="1" fontAlgn="auto" hangingPunct="1">
              <a:spcAft>
                <a:spcPts val="0"/>
              </a:spcAft>
              <a:buFont typeface="Arial" pitchFamily="34" charset="0"/>
              <a:buNone/>
              <a:defRPr/>
            </a:pPr>
            <a:endParaRPr lang="en-US" sz="3800" dirty="0" smtClean="0">
              <a:solidFill>
                <a:schemeClr val="tx1"/>
              </a:solidFill>
            </a:endParaRPr>
          </a:p>
          <a:p>
            <a:pPr marL="493776" indent="-457200" algn="l" eaLnBrk="1" fontAlgn="auto" hangingPunct="1">
              <a:spcAft>
                <a:spcPts val="0"/>
              </a:spcAft>
              <a:buFont typeface="Arial" pitchFamily="34" charset="0"/>
              <a:buNone/>
              <a:defRPr/>
            </a:pPr>
            <a:r>
              <a:rPr lang="en-US" sz="3800" dirty="0" smtClean="0">
                <a:solidFill>
                  <a:schemeClr val="tx1"/>
                </a:solidFill>
              </a:rPr>
              <a:t>    When the teacher exercises this authority, the principal is required to convene a conference within three class days with the student, teacher,  and parent.  But the conference may continue whether all parties are present or not.</a:t>
            </a:r>
          </a:p>
          <a:p>
            <a:pPr marL="493776" indent="-457200" algn="l" eaLnBrk="1" fontAlgn="auto" hangingPunct="1">
              <a:spcAft>
                <a:spcPts val="0"/>
              </a:spcAft>
              <a:buFont typeface="Arial" pitchFamily="34" charset="0"/>
              <a:buNone/>
              <a:defRPr/>
            </a:pPr>
            <a:endParaRPr lang="en-US" sz="3800" b="1" dirty="0" smtClean="0">
              <a:solidFill>
                <a:schemeClr val="tx1"/>
              </a:solidFill>
            </a:endParaRPr>
          </a:p>
          <a:p>
            <a:pPr marL="493776" indent="-457200" algn="l" eaLnBrk="1" fontAlgn="auto" hangingPunct="1">
              <a:spcAft>
                <a:spcPts val="0"/>
              </a:spcAft>
              <a:buFont typeface="Arial" pitchFamily="34" charset="0"/>
              <a:buNone/>
              <a:defRPr/>
            </a:pPr>
            <a:r>
              <a:rPr lang="en-US" sz="3800" b="1" dirty="0" smtClean="0">
                <a:solidFill>
                  <a:schemeClr val="tx1"/>
                </a:solidFill>
              </a:rPr>
              <a:t>     </a:t>
            </a:r>
            <a:r>
              <a:rPr lang="en-US" sz="3800" dirty="0" smtClean="0">
                <a:solidFill>
                  <a:schemeClr val="tx1"/>
                </a:solidFill>
              </a:rPr>
              <a:t>3.  Mandatory removal:  student commits an offense that requires removal to a DAEP.</a:t>
            </a:r>
          </a:p>
          <a:p>
            <a:pPr marL="493776" indent="-457200" algn="l" eaLnBrk="1" fontAlgn="auto" hangingPunct="1">
              <a:spcAft>
                <a:spcPts val="0"/>
              </a:spcAft>
              <a:buFont typeface="Arial" pitchFamily="34" charset="0"/>
              <a:buNone/>
              <a:defRPr/>
            </a:pPr>
            <a:r>
              <a:rPr lang="en-US" sz="3800" b="1" dirty="0" smtClean="0">
                <a:solidFill>
                  <a:schemeClr val="tx1"/>
                </a:solidFill>
              </a:rPr>
              <a:t>       </a:t>
            </a:r>
            <a:endParaRPr lang="en-US" sz="3800" dirty="0" smtClean="0">
              <a:solidFill>
                <a:schemeClr val="tx1"/>
              </a:solidFill>
            </a:endParaRPr>
          </a:p>
          <a:p>
            <a:pPr marL="493776" indent="-457200" algn="l" eaLnBrk="1" fontAlgn="auto" hangingPunct="1">
              <a:spcAft>
                <a:spcPts val="0"/>
              </a:spcAft>
              <a:buFont typeface="Arial" pitchFamily="34" charset="0"/>
              <a:buNone/>
              <a:defRPr/>
            </a:pPr>
            <a:r>
              <a:rPr lang="en-US" dirty="0" smtClean="0">
                <a:solidFill>
                  <a:srgbClr val="FF0000"/>
                </a:solidFill>
              </a:rPr>
              <a:t>       </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4099" name="Rectangle 3"/>
          <p:cNvSpPr>
            <a:spLocks noGrp="1" noChangeArrowheads="1"/>
          </p:cNvSpPr>
          <p:nvPr>
            <p:ph type="body" idx="1"/>
          </p:nvPr>
        </p:nvSpPr>
        <p:spPr/>
        <p:txBody>
          <a:bodyPr/>
          <a:lstStyle/>
          <a:p>
            <a:pPr eaLnBrk="1" hangingPunct="1"/>
            <a:r>
              <a:rPr lang="nl-NL" sz="4000" smtClean="0">
                <a:latin typeface="Arial" charset="0"/>
                <a:cs typeface="Arial" charset="0"/>
              </a:rPr>
              <a:t>Legal liabilities can be seperated into two different distinct catagories, criminal law and civil law.  Most civil cases involve a lawsuit brought by one person against another, usually seeking monitary damages. </a:t>
            </a:r>
            <a:endParaRPr lang="en-US" sz="4000" smtClean="0">
              <a:latin typeface="Arial" charset="0"/>
              <a:cs typeface="Arial"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a:xfrm>
            <a:off x="685800" y="457200"/>
            <a:ext cx="7772400" cy="830263"/>
          </a:xfrm>
        </p:spPr>
        <p:txBody>
          <a:bodyPr/>
          <a:lstStyle/>
          <a:p>
            <a:pPr algn="just" eaLnBrk="1" hangingPunct="1"/>
            <a:r>
              <a:rPr lang="en-US" sz="2600" smtClean="0"/>
              <a:t>Other forms of Removal         </a:t>
            </a:r>
            <a:r>
              <a:rPr lang="en-US" sz="4000" smtClean="0"/>
              <a:t>Chapter 37</a:t>
            </a:r>
          </a:p>
        </p:txBody>
      </p:sp>
      <p:sp>
        <p:nvSpPr>
          <p:cNvPr id="3" name="Subtitle 2"/>
          <p:cNvSpPr>
            <a:spLocks noGrp="1"/>
          </p:cNvSpPr>
          <p:nvPr>
            <p:ph type="subTitle" idx="1"/>
          </p:nvPr>
        </p:nvSpPr>
        <p:spPr>
          <a:xfrm>
            <a:off x="457200" y="1447800"/>
            <a:ext cx="8229600" cy="5410200"/>
          </a:xfrm>
        </p:spPr>
        <p:txBody>
          <a:bodyPr rtlCol="0">
            <a:normAutofit fontScale="92500" lnSpcReduction="20000"/>
          </a:bodyPr>
          <a:lstStyle/>
          <a:p>
            <a:pPr marL="493776" indent="-457200" algn="l" eaLnBrk="1" fontAlgn="auto" hangingPunct="1">
              <a:spcAft>
                <a:spcPts val="0"/>
              </a:spcAft>
              <a:buFont typeface="Arial" pitchFamily="34" charset="0"/>
              <a:buNone/>
              <a:defRPr/>
            </a:pPr>
            <a:r>
              <a:rPr lang="en-US" dirty="0" smtClean="0">
                <a:solidFill>
                  <a:srgbClr val="FF0000"/>
                </a:solidFill>
              </a:rPr>
              <a:t>Suspension</a:t>
            </a:r>
          </a:p>
          <a:p>
            <a:pPr marL="493776" indent="-457200" algn="l" eaLnBrk="1" fontAlgn="auto" hangingPunct="1">
              <a:spcAft>
                <a:spcPts val="0"/>
              </a:spcAft>
              <a:buFont typeface="Arial" pitchFamily="34" charset="0"/>
              <a:buNone/>
              <a:defRPr/>
            </a:pPr>
            <a:r>
              <a:rPr lang="en-US" dirty="0" smtClean="0">
                <a:solidFill>
                  <a:srgbClr val="FF0000"/>
                </a:solidFill>
              </a:rPr>
              <a:t>Expulsion</a:t>
            </a:r>
          </a:p>
          <a:p>
            <a:pPr marL="493776" indent="-457200" algn="l" eaLnBrk="1" fontAlgn="auto" hangingPunct="1">
              <a:spcAft>
                <a:spcPts val="0"/>
              </a:spcAft>
              <a:buFont typeface="Arial" pitchFamily="34" charset="0"/>
              <a:buNone/>
              <a:defRPr/>
            </a:pPr>
            <a:r>
              <a:rPr lang="en-US" dirty="0" smtClean="0">
                <a:solidFill>
                  <a:srgbClr val="FF0000"/>
                </a:solidFill>
              </a:rPr>
              <a:t>    Possession of weapons</a:t>
            </a:r>
          </a:p>
          <a:p>
            <a:pPr marL="493776" indent="-457200" algn="l" eaLnBrk="1" fontAlgn="auto" hangingPunct="1">
              <a:spcAft>
                <a:spcPts val="0"/>
              </a:spcAft>
              <a:buFont typeface="Arial" pitchFamily="34" charset="0"/>
              <a:buNone/>
              <a:defRPr/>
            </a:pPr>
            <a:r>
              <a:rPr lang="en-US" dirty="0" smtClean="0">
                <a:solidFill>
                  <a:srgbClr val="FF0000"/>
                </a:solidFill>
              </a:rPr>
              <a:t>    Assaultive offenses</a:t>
            </a:r>
          </a:p>
          <a:p>
            <a:pPr marL="493776" indent="-457200" algn="l" eaLnBrk="1" fontAlgn="auto" hangingPunct="1">
              <a:spcAft>
                <a:spcPts val="0"/>
              </a:spcAft>
              <a:buFont typeface="Arial" pitchFamily="34" charset="0"/>
              <a:buNone/>
              <a:defRPr/>
            </a:pPr>
            <a:r>
              <a:rPr lang="en-US" dirty="0" smtClean="0">
                <a:solidFill>
                  <a:srgbClr val="FF0000"/>
                </a:solidFill>
              </a:rPr>
              <a:t>    Arson</a:t>
            </a:r>
          </a:p>
          <a:p>
            <a:pPr marL="493776" indent="-457200" algn="l" eaLnBrk="1" fontAlgn="auto" hangingPunct="1">
              <a:spcAft>
                <a:spcPts val="0"/>
              </a:spcAft>
              <a:buFont typeface="Arial" pitchFamily="34" charset="0"/>
              <a:buNone/>
              <a:defRPr/>
            </a:pPr>
            <a:r>
              <a:rPr lang="en-US" dirty="0" smtClean="0">
                <a:solidFill>
                  <a:srgbClr val="FF0000"/>
                </a:solidFill>
              </a:rPr>
              <a:t>    Murder</a:t>
            </a:r>
          </a:p>
          <a:p>
            <a:pPr marL="493776" indent="-457200" algn="l" eaLnBrk="1" fontAlgn="auto" hangingPunct="1">
              <a:spcAft>
                <a:spcPts val="0"/>
              </a:spcAft>
              <a:buFont typeface="Arial" pitchFamily="34" charset="0"/>
              <a:buNone/>
              <a:defRPr/>
            </a:pPr>
            <a:r>
              <a:rPr lang="en-US" dirty="0" smtClean="0">
                <a:solidFill>
                  <a:srgbClr val="FF0000"/>
                </a:solidFill>
              </a:rPr>
              <a:t>    Indecency with a child</a:t>
            </a:r>
          </a:p>
          <a:p>
            <a:pPr marL="493776" indent="-457200" algn="l" eaLnBrk="1" fontAlgn="auto" hangingPunct="1">
              <a:spcAft>
                <a:spcPts val="0"/>
              </a:spcAft>
              <a:buFont typeface="Arial" pitchFamily="34" charset="0"/>
              <a:buNone/>
              <a:defRPr/>
            </a:pPr>
            <a:r>
              <a:rPr lang="en-US" dirty="0" smtClean="0">
                <a:solidFill>
                  <a:srgbClr val="FF0000"/>
                </a:solidFill>
              </a:rPr>
              <a:t>    Aggravated kidnapping</a:t>
            </a:r>
          </a:p>
          <a:p>
            <a:pPr marL="493776" indent="-457200" algn="l" eaLnBrk="1" fontAlgn="auto" hangingPunct="1">
              <a:spcAft>
                <a:spcPts val="0"/>
              </a:spcAft>
              <a:buFont typeface="Arial" pitchFamily="34" charset="0"/>
              <a:buNone/>
              <a:defRPr/>
            </a:pPr>
            <a:r>
              <a:rPr lang="en-US" dirty="0" smtClean="0">
                <a:solidFill>
                  <a:srgbClr val="FF0000"/>
                </a:solidFill>
              </a:rPr>
              <a:t>    Drug or Alcohol offenses</a:t>
            </a:r>
          </a:p>
          <a:p>
            <a:pPr marL="493776" indent="-457200" algn="l" eaLnBrk="1" fontAlgn="auto" hangingPunct="1">
              <a:spcAft>
                <a:spcPts val="0"/>
              </a:spcAft>
              <a:buFont typeface="Arial" pitchFamily="34" charset="0"/>
              <a:buNone/>
              <a:defRPr/>
            </a:pPr>
            <a:r>
              <a:rPr lang="en-US" dirty="0" smtClean="0">
                <a:solidFill>
                  <a:srgbClr val="FF0000"/>
                </a:solidFill>
              </a:rPr>
              <a:t>    Retaliation against a school employee</a:t>
            </a:r>
          </a:p>
          <a:p>
            <a:pPr marL="493776" indent="-457200" algn="l" eaLnBrk="1" fontAlgn="auto" hangingPunct="1">
              <a:spcAft>
                <a:spcPts val="0"/>
              </a:spcAft>
              <a:buFont typeface="Arial" pitchFamily="34" charset="0"/>
              <a:buNone/>
              <a:defRPr/>
            </a:pPr>
            <a:r>
              <a:rPr lang="en-US" dirty="0" smtClean="0">
                <a:solidFill>
                  <a:srgbClr val="FF0000"/>
                </a:solidFill>
              </a:rPr>
              <a:t>        </a:t>
            </a: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ctrTitle"/>
          </p:nvPr>
        </p:nvSpPr>
        <p:spPr>
          <a:xfrm>
            <a:off x="685800" y="457200"/>
            <a:ext cx="7772400" cy="830263"/>
          </a:xfrm>
        </p:spPr>
        <p:txBody>
          <a:bodyPr/>
          <a:lstStyle/>
          <a:p>
            <a:pPr algn="just" eaLnBrk="1" hangingPunct="1"/>
            <a:r>
              <a:rPr lang="en-US" sz="3100" smtClean="0"/>
              <a:t>Criminal Justice       </a:t>
            </a:r>
            <a:r>
              <a:rPr lang="en-US" sz="4000" smtClean="0"/>
              <a:t>Chapter 37</a:t>
            </a:r>
          </a:p>
        </p:txBody>
      </p:sp>
      <p:sp>
        <p:nvSpPr>
          <p:cNvPr id="3" name="Subtitle 2"/>
          <p:cNvSpPr>
            <a:spLocks noGrp="1"/>
          </p:cNvSpPr>
          <p:nvPr>
            <p:ph type="subTitle" idx="1"/>
          </p:nvPr>
        </p:nvSpPr>
        <p:spPr>
          <a:xfrm>
            <a:off x="457200" y="1447800"/>
            <a:ext cx="8229600" cy="5410200"/>
          </a:xfrm>
        </p:spPr>
        <p:txBody>
          <a:bodyPr rtlCol="0">
            <a:normAutofit fontScale="55000" lnSpcReduction="20000"/>
          </a:bodyPr>
          <a:lstStyle/>
          <a:p>
            <a:pPr marL="493776" indent="-457200" algn="l" eaLnBrk="1" fontAlgn="auto" hangingPunct="1">
              <a:spcAft>
                <a:spcPts val="0"/>
              </a:spcAft>
              <a:buFont typeface="Arial" pitchFamily="34" charset="0"/>
              <a:buNone/>
              <a:defRPr/>
            </a:pPr>
            <a:r>
              <a:rPr lang="en-US" sz="3800" dirty="0" smtClean="0">
                <a:solidFill>
                  <a:schemeClr val="tx1"/>
                </a:solidFill>
              </a:rPr>
              <a:t>Communication between schools and law enforcement is required in Chapter 37.  School districts must notify the juvenile board when students commit an offense that requires placement in DAEP or expulsion.  State law also requires local law enforcement to give oral notice to the superintendent within 24 hours after a student is arrested or taken into custody with certain offenses.  These include:</a:t>
            </a:r>
          </a:p>
          <a:p>
            <a:pPr marL="493776" indent="-457200" algn="l" eaLnBrk="1" fontAlgn="auto" hangingPunct="1">
              <a:spcAft>
                <a:spcPts val="0"/>
              </a:spcAft>
              <a:buFont typeface="Arial" pitchFamily="34" charset="0"/>
              <a:buNone/>
              <a:defRPr/>
            </a:pPr>
            <a:r>
              <a:rPr lang="en-US" sz="3800" dirty="0" smtClean="0">
                <a:solidFill>
                  <a:schemeClr val="tx1"/>
                </a:solidFill>
              </a:rPr>
              <a:t>        terroristic threats</a:t>
            </a:r>
          </a:p>
          <a:p>
            <a:pPr marL="493776" indent="-457200" algn="l" eaLnBrk="1" fontAlgn="auto" hangingPunct="1">
              <a:spcAft>
                <a:spcPts val="0"/>
              </a:spcAft>
              <a:buFont typeface="Arial" pitchFamily="34" charset="0"/>
              <a:buNone/>
              <a:defRPr/>
            </a:pPr>
            <a:r>
              <a:rPr lang="en-US" sz="3800" dirty="0" smtClean="0">
                <a:solidFill>
                  <a:schemeClr val="tx1"/>
                </a:solidFill>
              </a:rPr>
              <a:t>        drug offenses</a:t>
            </a:r>
          </a:p>
          <a:p>
            <a:pPr marL="493776" indent="-457200" algn="l" eaLnBrk="1" fontAlgn="auto" hangingPunct="1">
              <a:spcAft>
                <a:spcPts val="0"/>
              </a:spcAft>
              <a:buFont typeface="Arial" pitchFamily="34" charset="0"/>
              <a:buNone/>
              <a:defRPr/>
            </a:pPr>
            <a:r>
              <a:rPr lang="en-US" sz="3800" dirty="0" smtClean="0">
                <a:solidFill>
                  <a:schemeClr val="tx1"/>
                </a:solidFill>
              </a:rPr>
              <a:t>        weapons</a:t>
            </a:r>
          </a:p>
          <a:p>
            <a:pPr marL="493776" indent="-457200" algn="l" eaLnBrk="1" fontAlgn="auto" hangingPunct="1">
              <a:spcAft>
                <a:spcPts val="0"/>
              </a:spcAft>
              <a:buFont typeface="Arial" pitchFamily="34" charset="0"/>
              <a:buNone/>
              <a:defRPr/>
            </a:pPr>
            <a:endParaRPr lang="en-US" sz="3800" dirty="0" smtClean="0">
              <a:solidFill>
                <a:schemeClr val="tx1"/>
              </a:solidFill>
            </a:endParaRPr>
          </a:p>
          <a:p>
            <a:pPr marL="493776" indent="-457200" algn="l" eaLnBrk="1" fontAlgn="auto" hangingPunct="1">
              <a:spcAft>
                <a:spcPts val="0"/>
              </a:spcAft>
              <a:buFont typeface="Arial" pitchFamily="34" charset="0"/>
              <a:buNone/>
              <a:defRPr/>
            </a:pPr>
            <a:r>
              <a:rPr lang="en-US" sz="3800" dirty="0" smtClean="0">
                <a:solidFill>
                  <a:schemeClr val="tx1"/>
                </a:solidFill>
              </a:rPr>
              <a:t>A Juvenile Justice AEP (JJAEP) is required in any county of Texas with a population of more than 125,000 residents.  Smaller counties may develop a JJAEP, but are not required to do so.  JJAEPs serve students who have been expelled and found to have engaged in delinquent behavior.        </a:t>
            </a:r>
          </a:p>
          <a:p>
            <a:pPr marL="493776" indent="-457200" algn="l" eaLnBrk="1" fontAlgn="auto" hangingPunct="1">
              <a:spcAft>
                <a:spcPts val="0"/>
              </a:spcAft>
              <a:buFont typeface="Wingdings 2"/>
              <a:buNone/>
              <a:defRPr/>
            </a:pPr>
            <a:endParaRPr lang="en-US" sz="3800" dirty="0" smtClean="0">
              <a:solidFill>
                <a:schemeClr val="tx1"/>
              </a:solidFill>
            </a:endParaRPr>
          </a:p>
          <a:p>
            <a:pPr marL="493776" indent="-457200" algn="l" eaLnBrk="1" fontAlgn="auto" hangingPunct="1">
              <a:spcAft>
                <a:spcPts val="0"/>
              </a:spcAft>
              <a:buFont typeface="Wingdings 2"/>
              <a:buNone/>
              <a:defRPr/>
            </a:pPr>
            <a:r>
              <a:rPr lang="en-US" sz="3800" dirty="0" smtClean="0">
                <a:solidFill>
                  <a:schemeClr val="tx1"/>
                </a:solidFill>
              </a:rPr>
              <a:t>JJAEPs are joint ventures operated by the school districts and the juvenile justice board.</a:t>
            </a:r>
          </a:p>
          <a:p>
            <a:pPr marL="493776" indent="-457200" algn="l" eaLnBrk="1" fontAlgn="auto" hangingPunct="1">
              <a:spcAft>
                <a:spcPts val="0"/>
              </a:spcAft>
              <a:buFont typeface="Wingdings 2"/>
              <a:buNone/>
              <a:defRPr/>
            </a:pPr>
            <a:endParaRPr lang="en-US" dirty="0" smtClean="0">
              <a:solidFill>
                <a:srgbClr val="FF0000"/>
              </a:solidFill>
            </a:endParaRP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ctrTitle"/>
          </p:nvPr>
        </p:nvSpPr>
        <p:spPr>
          <a:xfrm>
            <a:off x="685800" y="457200"/>
            <a:ext cx="7772400" cy="830263"/>
          </a:xfrm>
        </p:spPr>
        <p:txBody>
          <a:bodyPr/>
          <a:lstStyle/>
          <a:p>
            <a:pPr algn="just" eaLnBrk="1" hangingPunct="1"/>
            <a:r>
              <a:rPr lang="en-US" sz="2700" smtClean="0"/>
              <a:t>Corporal Punishment           </a:t>
            </a:r>
            <a:r>
              <a:rPr lang="en-US" sz="4000" smtClean="0"/>
              <a:t>Chapter 37</a:t>
            </a:r>
          </a:p>
        </p:txBody>
      </p:sp>
      <p:sp>
        <p:nvSpPr>
          <p:cNvPr id="3" name="Subtitle 2"/>
          <p:cNvSpPr>
            <a:spLocks noGrp="1"/>
          </p:cNvSpPr>
          <p:nvPr>
            <p:ph type="subTitle" idx="1"/>
          </p:nvPr>
        </p:nvSpPr>
        <p:spPr>
          <a:xfrm>
            <a:off x="457200" y="1447800"/>
            <a:ext cx="8229600" cy="5410200"/>
          </a:xfrm>
        </p:spPr>
        <p:txBody>
          <a:bodyPr rtlCol="0">
            <a:normAutofit fontScale="92500" lnSpcReduction="20000"/>
          </a:bodyPr>
          <a:lstStyle/>
          <a:p>
            <a:pPr marL="493776" indent="-457200" algn="l" eaLnBrk="1" fontAlgn="auto" hangingPunct="1">
              <a:spcAft>
                <a:spcPts val="0"/>
              </a:spcAft>
              <a:buFont typeface="Wingdings 2"/>
              <a:buNone/>
              <a:defRPr/>
            </a:pPr>
            <a:r>
              <a:rPr lang="en-US" dirty="0" smtClean="0">
                <a:solidFill>
                  <a:schemeClr val="tx1"/>
                </a:solidFill>
              </a:rPr>
              <a:t>Corporal Punishment continues to be legal in Texas.  It also continues to be one of the few areas where local control truly exists.  There is no state law regarding corporal punishment, therefore, all decisions about this is left to local districts.</a:t>
            </a:r>
          </a:p>
          <a:p>
            <a:pPr marL="493776" indent="-457200" algn="l" eaLnBrk="1" fontAlgn="auto" hangingPunct="1">
              <a:spcAft>
                <a:spcPts val="0"/>
              </a:spcAft>
              <a:buFont typeface="Wingdings 2"/>
              <a:buNone/>
              <a:defRPr/>
            </a:pPr>
            <a:endParaRPr lang="en-US" dirty="0" smtClean="0">
              <a:solidFill>
                <a:schemeClr val="accent1">
                  <a:lumMod val="75000"/>
                </a:schemeClr>
              </a:solidFill>
            </a:endParaRPr>
          </a:p>
          <a:p>
            <a:pPr marL="493776" indent="-457200" algn="l" eaLnBrk="1" fontAlgn="auto" hangingPunct="1">
              <a:spcAft>
                <a:spcPts val="0"/>
              </a:spcAft>
              <a:buFont typeface="Wingdings 2"/>
              <a:buNone/>
              <a:defRPr/>
            </a:pPr>
            <a:r>
              <a:rPr lang="en-US" dirty="0" smtClean="0">
                <a:solidFill>
                  <a:schemeClr val="tx1"/>
                </a:solidFill>
              </a:rPr>
              <a:t>There have been efforts to eliminate corporal punishment by judicial decree, but they have not been successful. In the 1977 U.S. Supreme Court case </a:t>
            </a:r>
            <a:r>
              <a:rPr lang="en-US" i="1" dirty="0" smtClean="0">
                <a:solidFill>
                  <a:srgbClr val="FF0000"/>
                </a:solidFill>
              </a:rPr>
              <a:t>Ingraham v. Wright</a:t>
            </a:r>
            <a:r>
              <a:rPr lang="en-US" dirty="0" smtClean="0">
                <a:solidFill>
                  <a:srgbClr val="FF0000"/>
                </a:solidFill>
              </a:rPr>
              <a:t> </a:t>
            </a:r>
            <a:r>
              <a:rPr lang="en-US" dirty="0" smtClean="0">
                <a:solidFill>
                  <a:schemeClr val="tx1"/>
                </a:solidFill>
              </a:rPr>
              <a:t>ruled that corporal punishment did not require any formal due process measures.  Thus the Court left the regulation of corporal punishment to state and local officials.</a:t>
            </a:r>
          </a:p>
          <a:p>
            <a:pPr marL="493776" indent="-457200" algn="l" eaLnBrk="1" fontAlgn="auto" hangingPunct="1">
              <a:spcAft>
                <a:spcPts val="0"/>
              </a:spcAft>
              <a:buFont typeface="Wingdings 2"/>
              <a:buNone/>
              <a:defRPr/>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ctrTitle"/>
          </p:nvPr>
        </p:nvSpPr>
        <p:spPr>
          <a:xfrm>
            <a:off x="685800" y="457200"/>
            <a:ext cx="7772400" cy="906463"/>
          </a:xfrm>
        </p:spPr>
        <p:txBody>
          <a:bodyPr/>
          <a:lstStyle/>
          <a:p>
            <a:pPr eaLnBrk="1" hangingPunct="1"/>
            <a:r>
              <a:rPr lang="en-US" smtClean="0"/>
              <a:t>Student Discipline</a:t>
            </a:r>
          </a:p>
        </p:txBody>
      </p:sp>
      <p:sp>
        <p:nvSpPr>
          <p:cNvPr id="3" name="Subtitle 2"/>
          <p:cNvSpPr>
            <a:spLocks noGrp="1"/>
          </p:cNvSpPr>
          <p:nvPr>
            <p:ph type="subTitle" idx="1"/>
          </p:nvPr>
        </p:nvSpPr>
        <p:spPr>
          <a:xfrm>
            <a:off x="722313" y="1371600"/>
            <a:ext cx="7772400" cy="4876800"/>
          </a:xfrm>
        </p:spPr>
        <p:txBody>
          <a:bodyPr rtlCol="0">
            <a:normAutofit/>
          </a:bodyPr>
          <a:lstStyle/>
          <a:p>
            <a:pPr eaLnBrk="1" fontAlgn="auto" hangingPunct="1">
              <a:spcAft>
                <a:spcPts val="0"/>
              </a:spcAft>
              <a:buFont typeface="Wingdings 2"/>
              <a:buNone/>
              <a:defRPr/>
            </a:pPr>
            <a:r>
              <a:rPr lang="en-US" b="1" dirty="0" smtClean="0">
                <a:solidFill>
                  <a:srgbClr val="FF0000"/>
                </a:solidFill>
              </a:rPr>
              <a:t>Summary</a:t>
            </a:r>
          </a:p>
          <a:p>
            <a:pPr algn="l" eaLnBrk="1" fontAlgn="auto" hangingPunct="1">
              <a:spcAft>
                <a:spcPts val="0"/>
              </a:spcAft>
              <a:buFont typeface="Wingdings 2"/>
              <a:buNone/>
              <a:defRPr/>
            </a:pPr>
            <a:endParaRPr lang="en-US" sz="2400" dirty="0" smtClean="0"/>
          </a:p>
          <a:p>
            <a:pPr algn="l" eaLnBrk="1" fontAlgn="auto" hangingPunct="1">
              <a:spcAft>
                <a:spcPts val="0"/>
              </a:spcAft>
              <a:buFont typeface="Wingdings 2"/>
              <a:buNone/>
              <a:defRPr/>
            </a:pPr>
            <a:r>
              <a:rPr lang="en-US" dirty="0" smtClean="0">
                <a:solidFill>
                  <a:schemeClr val="tx1"/>
                </a:solidFill>
              </a:rPr>
              <a:t>The law pertaining to student discipline, like many other areas of the law swings like a pendulum from emphasis on authority to an emphasis on individual liberty.  The very concept of </a:t>
            </a:r>
            <a:r>
              <a:rPr lang="en-US" i="1" dirty="0" smtClean="0">
                <a:solidFill>
                  <a:srgbClr val="FF0000"/>
                </a:solidFill>
              </a:rPr>
              <a:t>in loco parentis </a:t>
            </a:r>
            <a:r>
              <a:rPr lang="en-US" dirty="0" smtClean="0">
                <a:solidFill>
                  <a:srgbClr val="FF0000"/>
                </a:solidFill>
              </a:rPr>
              <a:t> </a:t>
            </a:r>
            <a:r>
              <a:rPr lang="en-US" dirty="0" smtClean="0">
                <a:solidFill>
                  <a:schemeClr val="tx1"/>
                </a:solidFill>
              </a:rPr>
              <a:t>was designed to recognize that authority to the same degree that the law would recognize a parent’s.</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35843" name="Rectangle 3"/>
          <p:cNvSpPr>
            <a:spLocks noGrp="1" noChangeArrowheads="1"/>
          </p:cNvSpPr>
          <p:nvPr>
            <p:ph type="body" idx="1"/>
          </p:nvPr>
        </p:nvSpPr>
        <p:spPr/>
        <p:txBody>
          <a:bodyPr/>
          <a:lstStyle/>
          <a:p>
            <a:pPr eaLnBrk="1" hangingPunct="1">
              <a:lnSpc>
                <a:spcPct val="90000"/>
              </a:lnSpc>
            </a:pPr>
            <a:r>
              <a:rPr lang="en-US" sz="2400" smtClean="0"/>
              <a:t>TEC states that a student may be suspended from school if the student engages in conduct identified in the student code of conduct for which a student may be suspended—the local school district is authorized to decide what types of offenses should call for a suspension. </a:t>
            </a:r>
          </a:p>
          <a:p>
            <a:pPr eaLnBrk="1" hangingPunct="1">
              <a:lnSpc>
                <a:spcPct val="90000"/>
              </a:lnSpc>
            </a:pPr>
            <a:r>
              <a:rPr lang="en-US" sz="2400" smtClean="0"/>
              <a:t>Suspension is designed as a short-term disciplinary action.  Under TEC 37.005 suspension is limited to three days per offense, but there is no limit on the number of suspensions that might be imposed on a student, provided that each is for a separate incident of misconduct. This applies only to out-of-school suspension, not in-school suspension.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36867" name="Rectangle 3"/>
          <p:cNvSpPr>
            <a:spLocks noGrp="1" noChangeArrowheads="1"/>
          </p:cNvSpPr>
          <p:nvPr>
            <p:ph type="body" idx="1"/>
          </p:nvPr>
        </p:nvSpPr>
        <p:spPr>
          <a:xfrm>
            <a:off x="457200" y="1219200"/>
            <a:ext cx="8229600" cy="5257800"/>
          </a:xfrm>
        </p:spPr>
        <p:txBody>
          <a:bodyPr/>
          <a:lstStyle/>
          <a:p>
            <a:pPr lvl="1" eaLnBrk="1" hangingPunct="1">
              <a:lnSpc>
                <a:spcPct val="80000"/>
              </a:lnSpc>
            </a:pPr>
            <a:r>
              <a:rPr lang="en-US" sz="2400" smtClean="0"/>
              <a:t>Expulsion is the harshest penalty the school can impose, and thus is reserved for only the most serious offenses and is available only with students who are at least 10 years old. </a:t>
            </a:r>
          </a:p>
          <a:p>
            <a:pPr lvl="2" eaLnBrk="1" hangingPunct="1">
              <a:lnSpc>
                <a:spcPct val="80000"/>
              </a:lnSpc>
            </a:pPr>
            <a:r>
              <a:rPr lang="en-US" sz="2000" smtClean="0"/>
              <a:t>TEC 37.007 spells out several types of conduct that require expulsion from school.  They are: (1) possession of weapons </a:t>
            </a:r>
          </a:p>
          <a:p>
            <a:pPr lvl="2" eaLnBrk="1" hangingPunct="1">
              <a:lnSpc>
                <a:spcPct val="80000"/>
              </a:lnSpc>
            </a:pPr>
            <a:r>
              <a:rPr lang="en-US" sz="2000" smtClean="0"/>
              <a:t>(2) assaultive offenses </a:t>
            </a:r>
          </a:p>
          <a:p>
            <a:pPr lvl="2" eaLnBrk="1" hangingPunct="1">
              <a:lnSpc>
                <a:spcPct val="80000"/>
              </a:lnSpc>
            </a:pPr>
            <a:r>
              <a:rPr lang="en-US" sz="2000" smtClean="0"/>
              <a:t>(3) arson </a:t>
            </a:r>
          </a:p>
          <a:p>
            <a:pPr lvl="2" eaLnBrk="1" hangingPunct="1">
              <a:lnSpc>
                <a:spcPct val="80000"/>
              </a:lnSpc>
            </a:pPr>
            <a:r>
              <a:rPr lang="en-US" sz="2000" smtClean="0"/>
              <a:t>(4) murder, capital murder, criminal attempt to commit murder or capital murder </a:t>
            </a:r>
          </a:p>
          <a:p>
            <a:pPr lvl="2" eaLnBrk="1" hangingPunct="1">
              <a:lnSpc>
                <a:spcPct val="80000"/>
              </a:lnSpc>
            </a:pPr>
            <a:r>
              <a:rPr lang="en-US" sz="2000" smtClean="0"/>
              <a:t>(5) indecency with a child </a:t>
            </a:r>
          </a:p>
          <a:p>
            <a:pPr lvl="2" eaLnBrk="1" hangingPunct="1">
              <a:lnSpc>
                <a:spcPct val="80000"/>
              </a:lnSpc>
            </a:pPr>
            <a:r>
              <a:rPr lang="en-US" sz="2000" smtClean="0"/>
              <a:t>(6) aggravated kidnapping </a:t>
            </a:r>
          </a:p>
          <a:p>
            <a:pPr lvl="2" eaLnBrk="1" hangingPunct="1">
              <a:lnSpc>
                <a:spcPct val="80000"/>
              </a:lnSpc>
            </a:pPr>
            <a:r>
              <a:rPr lang="en-US" sz="2000" smtClean="0"/>
              <a:t>(7) drug or alcohol offenses if punishable as a felony </a:t>
            </a:r>
          </a:p>
          <a:p>
            <a:pPr lvl="2" eaLnBrk="1" hangingPunct="1">
              <a:lnSpc>
                <a:spcPct val="80000"/>
              </a:lnSpc>
            </a:pPr>
            <a:r>
              <a:rPr lang="en-US" sz="2000" smtClean="0"/>
              <a:t>(8) retaliatory commission of an expellable offense against a school employee.  </a:t>
            </a:r>
          </a:p>
          <a:p>
            <a:pPr lvl="1" eaLnBrk="1" hangingPunct="1">
              <a:lnSpc>
                <a:spcPct val="80000"/>
              </a:lnSpc>
            </a:pPr>
            <a:r>
              <a:rPr lang="en-US" sz="2400" smtClean="0"/>
              <a:t>The first 7 must occur on school property or school-related function, but retaliation is expellable no matter where it took place.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37891" name="Rectangle 3"/>
          <p:cNvSpPr>
            <a:spLocks noGrp="1" noChangeArrowheads="1"/>
          </p:cNvSpPr>
          <p:nvPr>
            <p:ph type="body" idx="1"/>
          </p:nvPr>
        </p:nvSpPr>
        <p:spPr>
          <a:xfrm>
            <a:off x="457200" y="1143000"/>
            <a:ext cx="8229600" cy="5257800"/>
          </a:xfrm>
        </p:spPr>
        <p:txBody>
          <a:bodyPr/>
          <a:lstStyle/>
          <a:p>
            <a:pPr lvl="1" eaLnBrk="1" hangingPunct="1">
              <a:lnSpc>
                <a:spcPct val="80000"/>
              </a:lnSpc>
              <a:buFontTx/>
              <a:buChar char="•"/>
            </a:pPr>
            <a:r>
              <a:rPr lang="en-US" sz="2600" smtClean="0"/>
              <a:t>A district has discretion over the following offenses: </a:t>
            </a:r>
          </a:p>
          <a:p>
            <a:pPr lvl="2" eaLnBrk="1" hangingPunct="1">
              <a:lnSpc>
                <a:spcPct val="80000"/>
              </a:lnSpc>
            </a:pPr>
            <a:r>
              <a:rPr lang="en-US" sz="2600" smtClean="0"/>
              <a:t>(1) serious or persistent misconduct while placed in a DAEP </a:t>
            </a:r>
          </a:p>
          <a:p>
            <a:pPr lvl="2" eaLnBrk="1" hangingPunct="1">
              <a:lnSpc>
                <a:spcPct val="80000"/>
              </a:lnSpc>
            </a:pPr>
            <a:r>
              <a:rPr lang="en-US" sz="2600" smtClean="0"/>
              <a:t>(2) drug or alcohol offenses, if not punishable as a felony </a:t>
            </a:r>
          </a:p>
          <a:p>
            <a:pPr lvl="2" eaLnBrk="1" hangingPunct="1">
              <a:lnSpc>
                <a:spcPct val="80000"/>
              </a:lnSpc>
            </a:pPr>
            <a:r>
              <a:rPr lang="en-US" sz="2600" smtClean="0"/>
              <a:t>(3) inhalant offenses </a:t>
            </a:r>
          </a:p>
          <a:p>
            <a:pPr lvl="2" eaLnBrk="1" hangingPunct="1">
              <a:lnSpc>
                <a:spcPct val="80000"/>
              </a:lnSpc>
            </a:pPr>
            <a:r>
              <a:rPr lang="en-US" sz="2600" smtClean="0"/>
              <a:t>(4) criminal mischief if punishable as a felony. </a:t>
            </a:r>
          </a:p>
          <a:p>
            <a:pPr eaLnBrk="1" hangingPunct="1">
              <a:lnSpc>
                <a:spcPct val="80000"/>
              </a:lnSpc>
            </a:pPr>
            <a:r>
              <a:rPr lang="en-US" sz="2600" smtClean="0"/>
              <a:t>Most students will be expelled from the school programs (including DAEP) to a Juvenile Justice AEP (JJAEP) or other school program. </a:t>
            </a:r>
          </a:p>
          <a:p>
            <a:pPr eaLnBrk="1" hangingPunct="1">
              <a:lnSpc>
                <a:spcPct val="80000"/>
              </a:lnSpc>
            </a:pPr>
            <a:r>
              <a:rPr lang="en-US" sz="2600" smtClean="0"/>
              <a:t>Because a student’s “property right” to a public education is being taken, the 14th amendment requires that the student be afforded an appropriate level of due process, although the Education Code does not tell us how much process is due.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38915" name="Rectangle 3"/>
          <p:cNvSpPr>
            <a:spLocks noGrp="1" noChangeArrowheads="1"/>
          </p:cNvSpPr>
          <p:nvPr>
            <p:ph type="body" idx="1"/>
          </p:nvPr>
        </p:nvSpPr>
        <p:spPr>
          <a:xfrm>
            <a:off x="457200" y="1219200"/>
            <a:ext cx="8229600" cy="5105400"/>
          </a:xfrm>
        </p:spPr>
        <p:txBody>
          <a:bodyPr/>
          <a:lstStyle/>
          <a:p>
            <a:pPr lvl="1" eaLnBrk="1" hangingPunct="1">
              <a:lnSpc>
                <a:spcPct val="80000"/>
              </a:lnSpc>
            </a:pPr>
            <a:r>
              <a:rPr lang="en-US" sz="2400" smtClean="0"/>
              <a:t>37.009 provides </a:t>
            </a:r>
          </a:p>
          <a:p>
            <a:pPr eaLnBrk="1" hangingPunct="1">
              <a:lnSpc>
                <a:spcPct val="80000"/>
              </a:lnSpc>
            </a:pPr>
            <a:r>
              <a:rPr lang="en-US" sz="2800" smtClean="0"/>
              <a:t>“Before a student may be expelled under Section 37.007, the board or the board’s designee must provide the student a hearing at which the student is afforded appropriate due process as required by the federal constitution and which the student’s parent or guardian is invited in writing to attend.”  </a:t>
            </a:r>
          </a:p>
          <a:p>
            <a:pPr lvl="1" eaLnBrk="1" hangingPunct="1">
              <a:lnSpc>
                <a:spcPct val="80000"/>
              </a:lnSpc>
            </a:pPr>
            <a:r>
              <a:rPr lang="en-US" sz="2400" smtClean="0"/>
              <a:t>State law imposes two other requirements </a:t>
            </a:r>
          </a:p>
          <a:p>
            <a:pPr lvl="2" eaLnBrk="1" hangingPunct="1">
              <a:lnSpc>
                <a:spcPct val="80000"/>
              </a:lnSpc>
            </a:pPr>
            <a:r>
              <a:rPr lang="en-US" sz="2000" smtClean="0"/>
              <a:t>(1) the student is entitled to be represented at an expulsion hearing by some adult who can give guidance to the student; this person is usually the parent or guardian, but can be someone else, as long as it is not a district employee </a:t>
            </a:r>
          </a:p>
          <a:p>
            <a:pPr lvl="2" eaLnBrk="1" hangingPunct="1">
              <a:lnSpc>
                <a:spcPct val="80000"/>
              </a:lnSpc>
            </a:pPr>
            <a:r>
              <a:rPr lang="en-US" sz="2000" smtClean="0"/>
              <a:t>(2) if an expulsion is ordered by the board’s designee, then it is appealable to the board, and then to the district court of the county in which the school district’s administrative office is located.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39939" name="Rectangle 3"/>
          <p:cNvSpPr>
            <a:spLocks noGrp="1" noChangeArrowheads="1"/>
          </p:cNvSpPr>
          <p:nvPr>
            <p:ph type="body" idx="1"/>
          </p:nvPr>
        </p:nvSpPr>
        <p:spPr>
          <a:xfrm>
            <a:off x="457200" y="1066800"/>
            <a:ext cx="8229600" cy="5257800"/>
          </a:xfrm>
        </p:spPr>
        <p:txBody>
          <a:bodyPr/>
          <a:lstStyle/>
          <a:p>
            <a:pPr eaLnBrk="1" hangingPunct="1">
              <a:lnSpc>
                <a:spcPct val="90000"/>
              </a:lnSpc>
            </a:pPr>
            <a:r>
              <a:rPr lang="en-US" sz="2800" smtClean="0"/>
              <a:t>School districts can rely on student or staff witnesses, and even read their written witness statements at an expulsion hearing, without a right to cross-examine by the accused student. </a:t>
            </a:r>
          </a:p>
          <a:p>
            <a:pPr eaLnBrk="1" hangingPunct="1">
              <a:lnSpc>
                <a:spcPct val="90000"/>
              </a:lnSpc>
            </a:pPr>
            <a:r>
              <a:rPr lang="en-US" sz="2800" smtClean="0"/>
              <a:t>Courts have decided that such prerecorded statements (considered hear-say in court) are admissible in student discipline matters. </a:t>
            </a:r>
          </a:p>
          <a:p>
            <a:pPr eaLnBrk="1" hangingPunct="1">
              <a:lnSpc>
                <a:spcPct val="90000"/>
              </a:lnSpc>
            </a:pPr>
            <a:r>
              <a:rPr lang="en-US" sz="2800" smtClean="0"/>
              <a:t>The minimum due process requirements for a long-term expulsion consist of: </a:t>
            </a:r>
          </a:p>
          <a:p>
            <a:pPr lvl="1" eaLnBrk="1" hangingPunct="1">
              <a:lnSpc>
                <a:spcPct val="90000"/>
              </a:lnSpc>
            </a:pPr>
            <a:r>
              <a:rPr lang="en-US" sz="2400" smtClean="0"/>
              <a:t>(1) oral and written notice of the charges against the student </a:t>
            </a:r>
          </a:p>
          <a:p>
            <a:pPr lvl="1" eaLnBrk="1" hangingPunct="1">
              <a:lnSpc>
                <a:spcPct val="90000"/>
              </a:lnSpc>
            </a:pPr>
            <a:r>
              <a:rPr lang="en-US" sz="2400" smtClean="0"/>
              <a:t>(2) an explanation of the evidence </a:t>
            </a:r>
          </a:p>
          <a:p>
            <a:pPr lvl="1" eaLnBrk="1" hangingPunct="1">
              <a:lnSpc>
                <a:spcPct val="90000"/>
              </a:lnSpc>
            </a:pPr>
            <a:r>
              <a:rPr lang="en-US" sz="2400" smtClean="0"/>
              <a:t>(3) an opportunity for the student to present his side of the story.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40963" name="Rectangle 3"/>
          <p:cNvSpPr>
            <a:spLocks noGrp="1" noChangeArrowheads="1"/>
          </p:cNvSpPr>
          <p:nvPr>
            <p:ph type="body" idx="1"/>
          </p:nvPr>
        </p:nvSpPr>
        <p:spPr>
          <a:xfrm>
            <a:off x="457200" y="1143000"/>
            <a:ext cx="8229600" cy="5029200"/>
          </a:xfrm>
        </p:spPr>
        <p:txBody>
          <a:bodyPr/>
          <a:lstStyle/>
          <a:p>
            <a:pPr lvl="1" eaLnBrk="1" hangingPunct="1">
              <a:lnSpc>
                <a:spcPct val="90000"/>
              </a:lnSpc>
            </a:pPr>
            <a:r>
              <a:rPr lang="en-US" smtClean="0"/>
              <a:t>Reasons for denying the right to cross examine include: </a:t>
            </a:r>
          </a:p>
          <a:p>
            <a:pPr lvl="2" eaLnBrk="1" hangingPunct="1">
              <a:lnSpc>
                <a:spcPct val="90000"/>
              </a:lnSpc>
            </a:pPr>
            <a:r>
              <a:rPr lang="en-US" sz="2000" smtClean="0"/>
              <a:t>(1) the fact that the administrators who investigate the offenses are qualified to determine the truthfulness of student accusers </a:t>
            </a:r>
          </a:p>
          <a:p>
            <a:pPr lvl="2" eaLnBrk="1" hangingPunct="1">
              <a:lnSpc>
                <a:spcPct val="90000"/>
              </a:lnSpc>
            </a:pPr>
            <a:r>
              <a:rPr lang="en-US" sz="2000" smtClean="0"/>
              <a:t>(2) the fact that, if forced to testify, any students would fail to come forward </a:t>
            </a:r>
          </a:p>
          <a:p>
            <a:pPr lvl="2" eaLnBrk="1" hangingPunct="1">
              <a:lnSpc>
                <a:spcPct val="90000"/>
              </a:lnSpc>
            </a:pPr>
            <a:r>
              <a:rPr lang="en-US" sz="2000" smtClean="0"/>
              <a:t>(3) reasons associated with administrative convenience. </a:t>
            </a:r>
          </a:p>
          <a:p>
            <a:pPr eaLnBrk="1" hangingPunct="1">
              <a:lnSpc>
                <a:spcPct val="90000"/>
              </a:lnSpc>
            </a:pPr>
            <a:r>
              <a:rPr lang="en-US" sz="2800" smtClean="0"/>
              <a:t>The best policy to follow when students are caught in the act of breaking a school rule and admit guilt is to give them notice of the rule violation and an opportunity in the presence of their parents or a representative to confirm their admission of guilt in writing and to waive formal due process rights.</a:t>
            </a:r>
            <a:r>
              <a:rPr lang="en-US" sz="2400" smtClean="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p:txBody>
          <a:bodyPr/>
          <a:lstStyle/>
          <a:p>
            <a:pPr eaLnBrk="1" hangingPunct="1"/>
            <a:r>
              <a:rPr lang="en-US" sz="3200" smtClean="0"/>
              <a:t>Legal Liabilities for Teachers and Supervisors</a:t>
            </a:r>
          </a:p>
        </p:txBody>
      </p:sp>
      <p:sp>
        <p:nvSpPr>
          <p:cNvPr id="5123" name="Rectangle 3"/>
          <p:cNvSpPr>
            <a:spLocks noGrp="1" noChangeArrowheads="1"/>
          </p:cNvSpPr>
          <p:nvPr>
            <p:ph type="body" idx="1"/>
          </p:nvPr>
        </p:nvSpPr>
        <p:spPr/>
        <p:txBody>
          <a:bodyPr/>
          <a:lstStyle/>
          <a:p>
            <a:pPr eaLnBrk="1" hangingPunct="1"/>
            <a:r>
              <a:rPr lang="nl-NL" sz="4000" smtClean="0">
                <a:latin typeface="Arial" charset="0"/>
                <a:cs typeface="Arial" charset="0"/>
              </a:rPr>
              <a:t>All teachers and administrators have a legal and professional liability that are governed by the law of “torts” or civil law in relation to their “duty of care” for students. A tort is a wrong committed by one person against another. </a:t>
            </a:r>
            <a:endParaRPr lang="en-US" sz="4000" smtClean="0">
              <a:latin typeface="Arial" charset="0"/>
              <a:cs typeface="Arial"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Suspension v. Expulsion</a:t>
            </a:r>
            <a:r>
              <a:rPr lang="en-US" sz="4000" dirty="0" smtClean="0"/>
              <a:t/>
            </a:r>
            <a:br>
              <a:rPr lang="en-US" sz="4000" dirty="0" smtClean="0"/>
            </a:br>
            <a:endParaRPr lang="en-US" sz="4000" dirty="0" smtClean="0"/>
          </a:p>
        </p:txBody>
      </p:sp>
      <p:sp>
        <p:nvSpPr>
          <p:cNvPr id="41987" name="Rectangle 3"/>
          <p:cNvSpPr>
            <a:spLocks noGrp="1" noChangeArrowheads="1"/>
          </p:cNvSpPr>
          <p:nvPr>
            <p:ph type="body" idx="1"/>
          </p:nvPr>
        </p:nvSpPr>
        <p:spPr>
          <a:xfrm>
            <a:off x="457200" y="1143000"/>
            <a:ext cx="8229600" cy="5181600"/>
          </a:xfrm>
        </p:spPr>
        <p:txBody>
          <a:bodyPr/>
          <a:lstStyle/>
          <a:p>
            <a:pPr lvl="1" eaLnBrk="1" hangingPunct="1">
              <a:lnSpc>
                <a:spcPct val="80000"/>
              </a:lnSpc>
            </a:pPr>
            <a:r>
              <a:rPr lang="en-US" sz="2400" smtClean="0"/>
              <a:t>37.009 provides </a:t>
            </a:r>
          </a:p>
          <a:p>
            <a:pPr eaLnBrk="1" hangingPunct="1">
              <a:lnSpc>
                <a:spcPct val="80000"/>
              </a:lnSpc>
            </a:pPr>
            <a:r>
              <a:rPr lang="en-US" sz="2800" smtClean="0"/>
              <a:t>“Before a student may be expelled under Section 37.007, the board or the board’s designee must provide the student a hearing at which the student is afforded appropriate due process as required by the federal constitution and which the student’s parent or guardian is invited in writing to attend.”  </a:t>
            </a:r>
          </a:p>
          <a:p>
            <a:pPr lvl="1" eaLnBrk="1" hangingPunct="1">
              <a:lnSpc>
                <a:spcPct val="80000"/>
              </a:lnSpc>
            </a:pPr>
            <a:r>
              <a:rPr lang="en-US" sz="2400" smtClean="0"/>
              <a:t>State law imposes two other requirements </a:t>
            </a:r>
          </a:p>
          <a:p>
            <a:pPr lvl="2" eaLnBrk="1" hangingPunct="1">
              <a:lnSpc>
                <a:spcPct val="80000"/>
              </a:lnSpc>
            </a:pPr>
            <a:r>
              <a:rPr lang="en-US" sz="2000" smtClean="0"/>
              <a:t>(1) the student is entitled to be represented at an expulsion hearing by some adult who can give guidance to the student; this person is usually the parent or guardian, but can be someone else, as long as it is not a district employee </a:t>
            </a:r>
          </a:p>
          <a:p>
            <a:pPr lvl="2" eaLnBrk="1" hangingPunct="1">
              <a:lnSpc>
                <a:spcPct val="80000"/>
              </a:lnSpc>
            </a:pPr>
            <a:r>
              <a:rPr lang="en-US" sz="2000" smtClean="0"/>
              <a:t>(2) if an expulsion is ordered by the board’s designee, then it is appealable to the board, and then to the district court of the county in which the school district’s administrative office is located.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Off-Campus Rules</a:t>
            </a:r>
            <a:r>
              <a:rPr lang="en-US" sz="4000" dirty="0" smtClean="0"/>
              <a:t/>
            </a:r>
            <a:br>
              <a:rPr lang="en-US" sz="4000" dirty="0" smtClean="0"/>
            </a:br>
            <a:endParaRPr lang="en-US" sz="4000" dirty="0" smtClean="0"/>
          </a:p>
        </p:txBody>
      </p:sp>
      <p:sp>
        <p:nvSpPr>
          <p:cNvPr id="43011" name="Rectangle 3"/>
          <p:cNvSpPr>
            <a:spLocks noGrp="1" noChangeArrowheads="1"/>
          </p:cNvSpPr>
          <p:nvPr>
            <p:ph type="body" idx="1"/>
          </p:nvPr>
        </p:nvSpPr>
        <p:spPr>
          <a:xfrm>
            <a:off x="457200" y="1066800"/>
            <a:ext cx="8229600" cy="5410200"/>
          </a:xfrm>
        </p:spPr>
        <p:txBody>
          <a:bodyPr/>
          <a:lstStyle/>
          <a:p>
            <a:pPr eaLnBrk="1" hangingPunct="1">
              <a:lnSpc>
                <a:spcPct val="80000"/>
              </a:lnSpc>
            </a:pPr>
            <a:r>
              <a:rPr lang="en-US" sz="1900" smtClean="0"/>
              <a:t>Schools retain the same authority over students at school-sponsored activities occurring off campus as they have when students are on campus. </a:t>
            </a:r>
          </a:p>
          <a:p>
            <a:pPr lvl="1" eaLnBrk="1" hangingPunct="1">
              <a:lnSpc>
                <a:spcPct val="80000"/>
              </a:lnSpc>
            </a:pPr>
            <a:r>
              <a:rPr lang="en-US" sz="1900" smtClean="0"/>
              <a:t>According to TEC 37 </a:t>
            </a:r>
          </a:p>
          <a:p>
            <a:pPr lvl="2" eaLnBrk="1" hangingPunct="1">
              <a:lnSpc>
                <a:spcPct val="80000"/>
              </a:lnSpc>
            </a:pPr>
            <a:r>
              <a:rPr lang="en-US" sz="1900" smtClean="0"/>
              <a:t>students must be removed to a DAEP if they engage in conduct that would be felonious under certain sections of the Texas Penal Code. </a:t>
            </a:r>
          </a:p>
          <a:p>
            <a:pPr lvl="1" eaLnBrk="1" hangingPunct="1">
              <a:lnSpc>
                <a:spcPct val="80000"/>
              </a:lnSpc>
            </a:pPr>
            <a:r>
              <a:rPr lang="en-US" sz="1900" smtClean="0"/>
              <a:t>One factor that comes into play with regard to off-campus behavior is the nature of the disciplinary punishment.  </a:t>
            </a:r>
          </a:p>
          <a:p>
            <a:pPr lvl="2" eaLnBrk="1" hangingPunct="1">
              <a:lnSpc>
                <a:spcPct val="80000"/>
              </a:lnSpc>
            </a:pPr>
            <a:r>
              <a:rPr lang="en-US" sz="1900" smtClean="0"/>
              <a:t>If the proposed sanction is a suspension from extracurricular activities, rather than a suspension from school, the courts are much more likely to support the school district’s position.  The courts have consistently ruled that participation in athletics and other extracurricular activities is a “privilege” rather than a “right.”  Therefore, where these activities are concerned, schools have more authority to create and enforce rules, even those that apply off campus. </a:t>
            </a:r>
          </a:p>
          <a:p>
            <a:pPr lvl="1" eaLnBrk="1" hangingPunct="1">
              <a:lnSpc>
                <a:spcPct val="80000"/>
              </a:lnSpc>
            </a:pPr>
            <a:r>
              <a:rPr lang="en-US" sz="1900" smtClean="0"/>
              <a:t>A second key factor with regard to off-campus activity is whether or not the school has some legitimate interest at stake; examples include the use of the internet.  </a:t>
            </a:r>
          </a:p>
          <a:p>
            <a:pPr lvl="2" eaLnBrk="1" hangingPunct="1">
              <a:lnSpc>
                <a:spcPct val="80000"/>
              </a:lnSpc>
            </a:pPr>
            <a:r>
              <a:rPr lang="en-US" sz="1900" smtClean="0"/>
              <a:t>If the student’s activity moves beyond “offensive” to “threatening” the school can assert its interest in maintaining safety by taking disciplinary action.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Off-Campus Rules</a:t>
            </a:r>
            <a:r>
              <a:rPr lang="en-US" sz="4000" dirty="0" smtClean="0"/>
              <a:t/>
            </a:r>
            <a:br>
              <a:rPr lang="en-US" sz="4000" dirty="0" smtClean="0"/>
            </a:br>
            <a:endParaRPr lang="en-US" sz="4000" dirty="0" smtClean="0"/>
          </a:p>
        </p:txBody>
      </p:sp>
      <p:sp>
        <p:nvSpPr>
          <p:cNvPr id="44035" name="Rectangle 3"/>
          <p:cNvSpPr>
            <a:spLocks noGrp="1" noChangeArrowheads="1"/>
          </p:cNvSpPr>
          <p:nvPr>
            <p:ph type="body" idx="1"/>
          </p:nvPr>
        </p:nvSpPr>
        <p:spPr>
          <a:xfrm>
            <a:off x="457200" y="1066800"/>
            <a:ext cx="8229600" cy="5257800"/>
          </a:xfrm>
        </p:spPr>
        <p:txBody>
          <a:bodyPr/>
          <a:lstStyle/>
          <a:p>
            <a:pPr lvl="1" eaLnBrk="1" hangingPunct="1">
              <a:lnSpc>
                <a:spcPct val="90000"/>
              </a:lnSpc>
            </a:pPr>
            <a:r>
              <a:rPr lang="en-US" sz="2200" i="1" smtClean="0"/>
              <a:t>Killion v. Franklin Regional School District (2001) </a:t>
            </a:r>
            <a:endParaRPr lang="en-US" sz="2200" smtClean="0"/>
          </a:p>
          <a:p>
            <a:pPr lvl="2" eaLnBrk="1" hangingPunct="1">
              <a:lnSpc>
                <a:spcPct val="90000"/>
              </a:lnSpc>
            </a:pPr>
            <a:r>
              <a:rPr lang="en-US" sz="2200" smtClean="0"/>
              <a:t>a student composed a top 10 list listing the personal and professional failings of the school’s AD at his home and he emailed it to others who printed and distributed it at school.  The school suspended the student and removed him from the track team, but at regional court the case was overturned and the court held that the school had failed to show that the student’s actions were materially disruptive to the education process.  </a:t>
            </a:r>
          </a:p>
          <a:p>
            <a:pPr lvl="1" eaLnBrk="1" hangingPunct="1">
              <a:lnSpc>
                <a:spcPct val="90000"/>
              </a:lnSpc>
            </a:pPr>
            <a:r>
              <a:rPr lang="en-US" sz="2200" i="1" smtClean="0"/>
              <a:t>JS, a Minor v. Bethlehem Area School District </a:t>
            </a:r>
            <a:endParaRPr lang="en-US" sz="2200" smtClean="0"/>
          </a:p>
          <a:p>
            <a:pPr lvl="2" eaLnBrk="1" hangingPunct="1">
              <a:lnSpc>
                <a:spcPct val="90000"/>
              </a:lnSpc>
            </a:pPr>
            <a:r>
              <a:rPr lang="en-US" sz="2200" smtClean="0"/>
              <a:t>A student created a website against his algebra teacher that was threatening; the court decided that the conduct was materially disruptive and a substantial invasion of the rights of others and the student’s expulsion was upheld.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b="1" u="sng" smtClean="0"/>
              <a:t>Due Process</a:t>
            </a:r>
            <a:r>
              <a:rPr lang="en-US" smtClean="0"/>
              <a:t> </a:t>
            </a:r>
          </a:p>
        </p:txBody>
      </p:sp>
      <p:sp>
        <p:nvSpPr>
          <p:cNvPr id="45059" name="Rectangle 3"/>
          <p:cNvSpPr>
            <a:spLocks noGrp="1" noChangeArrowheads="1"/>
          </p:cNvSpPr>
          <p:nvPr>
            <p:ph type="body" idx="1"/>
          </p:nvPr>
        </p:nvSpPr>
        <p:spPr/>
        <p:txBody>
          <a:bodyPr/>
          <a:lstStyle/>
          <a:p>
            <a:pPr eaLnBrk="1" hangingPunct="1">
              <a:lnSpc>
                <a:spcPct val="90000"/>
              </a:lnSpc>
            </a:pPr>
            <a:r>
              <a:rPr lang="en-US" sz="2400" smtClean="0"/>
              <a:t>Notice/hearing </a:t>
            </a:r>
          </a:p>
          <a:p>
            <a:pPr lvl="1" eaLnBrk="1" hangingPunct="1">
              <a:lnSpc>
                <a:spcPct val="90000"/>
              </a:lnSpc>
            </a:pPr>
            <a:r>
              <a:rPr lang="en-US" sz="2400" smtClean="0"/>
              <a:t>There are 3 key concepts necessary to an understanding of the due process clauses in our Constitution: </a:t>
            </a:r>
          </a:p>
          <a:p>
            <a:pPr lvl="2" eaLnBrk="1" hangingPunct="1">
              <a:lnSpc>
                <a:spcPct val="90000"/>
              </a:lnSpc>
            </a:pPr>
            <a:r>
              <a:rPr lang="en-US" smtClean="0"/>
              <a:t>(1) There must be some action of the state—generally speaking, actions by private entities do not implicate the due process clause </a:t>
            </a:r>
          </a:p>
          <a:p>
            <a:pPr lvl="2" eaLnBrk="1" hangingPunct="1">
              <a:lnSpc>
                <a:spcPct val="90000"/>
              </a:lnSpc>
            </a:pPr>
            <a:r>
              <a:rPr lang="en-US" smtClean="0"/>
              <a:t>(2) the state must have deprived the individual of “life, liberty, or property” –a person who sues over a violation of due process must assert a “property interest” or “liberty interest” </a:t>
            </a:r>
          </a:p>
          <a:p>
            <a:pPr lvl="2" eaLnBrk="1" hangingPunct="1">
              <a:lnSpc>
                <a:spcPct val="90000"/>
              </a:lnSpc>
            </a:pPr>
            <a:r>
              <a:rPr lang="en-US" smtClean="0"/>
              <a:t>(3) the nature of the process due depends on the severity of the deprivation.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b="1" u="sng" smtClean="0"/>
              <a:t>Due Process</a:t>
            </a:r>
            <a:r>
              <a:rPr lang="en-US" smtClean="0"/>
              <a:t> </a:t>
            </a:r>
          </a:p>
        </p:txBody>
      </p:sp>
      <p:sp>
        <p:nvSpPr>
          <p:cNvPr id="46083" name="Rectangle 3"/>
          <p:cNvSpPr>
            <a:spLocks noGrp="1" noChangeArrowheads="1"/>
          </p:cNvSpPr>
          <p:nvPr>
            <p:ph type="body" idx="1"/>
          </p:nvPr>
        </p:nvSpPr>
        <p:spPr/>
        <p:txBody>
          <a:bodyPr/>
          <a:lstStyle/>
          <a:p>
            <a:pPr lvl="1" eaLnBrk="1" hangingPunct="1">
              <a:lnSpc>
                <a:spcPct val="80000"/>
              </a:lnSpc>
            </a:pPr>
            <a:r>
              <a:rPr lang="en-US" sz="2200" smtClean="0"/>
              <a:t>In the case </a:t>
            </a:r>
            <a:r>
              <a:rPr lang="en-US" sz="2200" i="1" smtClean="0"/>
              <a:t>Dixon v. Alabama State Board of Education</a:t>
            </a:r>
            <a:r>
              <a:rPr lang="en-US" sz="2200" smtClean="0"/>
              <a:t>, the court held that students at a public college are entitled to fair notice of the rules they were charged with breaking and a fair hearing before they could be expelled and the court also established  what it considered to be the components of fair notice and a fair hearing: </a:t>
            </a:r>
          </a:p>
          <a:p>
            <a:pPr lvl="2" eaLnBrk="1" hangingPunct="1">
              <a:lnSpc>
                <a:spcPct val="80000"/>
              </a:lnSpc>
            </a:pPr>
            <a:r>
              <a:rPr lang="en-US" sz="2200" smtClean="0"/>
              <a:t>(1) the notice should contain a statement of the specific charges and the grounds that, if proven, would justify expulsion </a:t>
            </a:r>
          </a:p>
          <a:p>
            <a:pPr lvl="2" eaLnBrk="1" hangingPunct="1">
              <a:lnSpc>
                <a:spcPct val="80000"/>
              </a:lnSpc>
            </a:pPr>
            <a:r>
              <a:rPr lang="en-US" sz="2200" smtClean="0"/>
              <a:t>(2) students should be given an opportunity to present to the board of trustees or administrative officials of the college their own defense against the charges, including the right to call witnesses on their behalf </a:t>
            </a:r>
          </a:p>
          <a:p>
            <a:pPr lvl="2" eaLnBrk="1" hangingPunct="1">
              <a:lnSpc>
                <a:spcPct val="80000"/>
              </a:lnSpc>
            </a:pPr>
            <a:r>
              <a:rPr lang="en-US" sz="2200" smtClean="0"/>
              <a:t>(3) students should be apprised of the results and findings of the hearing in a report open to their inspection.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b="1" u="sng" smtClean="0"/>
              <a:t>Due Process</a:t>
            </a:r>
            <a:r>
              <a:rPr lang="en-US" smtClean="0"/>
              <a:t> </a:t>
            </a:r>
          </a:p>
        </p:txBody>
      </p:sp>
      <p:sp>
        <p:nvSpPr>
          <p:cNvPr id="47107" name="Rectangle 3"/>
          <p:cNvSpPr>
            <a:spLocks noGrp="1" noChangeArrowheads="1"/>
          </p:cNvSpPr>
          <p:nvPr>
            <p:ph type="body" idx="1"/>
          </p:nvPr>
        </p:nvSpPr>
        <p:spPr>
          <a:xfrm>
            <a:off x="457200" y="1600200"/>
            <a:ext cx="8229600" cy="4800600"/>
          </a:xfrm>
        </p:spPr>
        <p:txBody>
          <a:bodyPr/>
          <a:lstStyle/>
          <a:p>
            <a:pPr eaLnBrk="1" hangingPunct="1">
              <a:lnSpc>
                <a:spcPct val="90000"/>
              </a:lnSpc>
            </a:pPr>
            <a:r>
              <a:rPr lang="en-US" i="1" smtClean="0"/>
              <a:t>Goss v. Lopez </a:t>
            </a:r>
            <a:r>
              <a:rPr lang="en-US" smtClean="0"/>
              <a:t>deals with due process in public schools.  </a:t>
            </a:r>
          </a:p>
          <a:p>
            <a:pPr eaLnBrk="1" hangingPunct="1">
              <a:lnSpc>
                <a:spcPct val="90000"/>
              </a:lnSpc>
            </a:pPr>
            <a:r>
              <a:rPr lang="en-US" smtClean="0"/>
              <a:t>In </a:t>
            </a:r>
            <a:r>
              <a:rPr lang="en-US" i="1" smtClean="0"/>
              <a:t>Meyer v. Austin (1999)</a:t>
            </a:r>
            <a:r>
              <a:rPr lang="en-US" smtClean="0"/>
              <a:t>, the court emphasized that due process must be provided to the student, not the parents. </a:t>
            </a:r>
          </a:p>
          <a:p>
            <a:pPr eaLnBrk="1" hangingPunct="1">
              <a:lnSpc>
                <a:spcPct val="90000"/>
              </a:lnSpc>
            </a:pPr>
            <a:r>
              <a:rPr lang="en-US" smtClean="0"/>
              <a:t>The greater the loss suffered by the student, the more sympathetic courts are likely to be to claims of lack of due process and the courts do not appear very sympathetic to disputes over a students grades.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b="1" i="1" u="sng" smtClean="0"/>
              <a:t>Goss v. Lopez</a:t>
            </a:r>
            <a:r>
              <a:rPr lang="en-US" smtClean="0"/>
              <a:t> </a:t>
            </a:r>
          </a:p>
        </p:txBody>
      </p:sp>
      <p:sp>
        <p:nvSpPr>
          <p:cNvPr id="48131" name="Rectangle 3"/>
          <p:cNvSpPr>
            <a:spLocks noGrp="1" noChangeArrowheads="1"/>
          </p:cNvSpPr>
          <p:nvPr>
            <p:ph type="body" idx="1"/>
          </p:nvPr>
        </p:nvSpPr>
        <p:spPr>
          <a:xfrm>
            <a:off x="457200" y="1371600"/>
            <a:ext cx="8229600" cy="5029200"/>
          </a:xfrm>
        </p:spPr>
        <p:txBody>
          <a:bodyPr/>
          <a:lstStyle/>
          <a:p>
            <a:pPr eaLnBrk="1" hangingPunct="1">
              <a:lnSpc>
                <a:spcPct val="80000"/>
              </a:lnSpc>
              <a:buFont typeface="Wingdings" pitchFamily="2" charset="2"/>
              <a:buNone/>
            </a:pPr>
            <a:r>
              <a:rPr lang="en-US" sz="2300" smtClean="0"/>
              <a:t>In Ohio, 9 students were given a 10-day suspension from school and the school principal did not hold hearings for the affected students before ordering the suspensions.  </a:t>
            </a:r>
          </a:p>
          <a:p>
            <a:pPr eaLnBrk="1" hangingPunct="1">
              <a:lnSpc>
                <a:spcPct val="80000"/>
              </a:lnSpc>
              <a:buFont typeface="Wingdings" pitchFamily="2" charset="2"/>
              <a:buNone/>
            </a:pPr>
            <a:endParaRPr lang="en-US" sz="2300" smtClean="0"/>
          </a:p>
          <a:p>
            <a:pPr eaLnBrk="1" hangingPunct="1">
              <a:lnSpc>
                <a:spcPct val="80000"/>
              </a:lnSpc>
              <a:buFont typeface="Wingdings" pitchFamily="2" charset="2"/>
              <a:buNone/>
            </a:pPr>
            <a:r>
              <a:rPr lang="en-US" sz="2300" smtClean="0"/>
              <a:t>The US Supreme Court concluded that due process is required before a student can be suspended from school.  Since the “deprivation of property” imposed by the state is less harsh in a case of short-term suspension, the “process” that is “due” is much less burdensome.  </a:t>
            </a:r>
          </a:p>
          <a:p>
            <a:pPr eaLnBrk="1" hangingPunct="1">
              <a:lnSpc>
                <a:spcPct val="80000"/>
              </a:lnSpc>
              <a:buFont typeface="Wingdings" pitchFamily="2" charset="2"/>
              <a:buNone/>
            </a:pPr>
            <a:endParaRPr lang="en-US" sz="2300" smtClean="0"/>
          </a:p>
          <a:p>
            <a:pPr eaLnBrk="1" hangingPunct="1">
              <a:lnSpc>
                <a:spcPct val="80000"/>
              </a:lnSpc>
              <a:buFont typeface="Wingdings" pitchFamily="2" charset="2"/>
              <a:buNone/>
            </a:pPr>
            <a:r>
              <a:rPr lang="en-US" sz="2300" smtClean="0"/>
              <a:t>In this case, the Court concluded that, because the state provides compulsory schooling, even a short-term suspension deprives the student of a property right and, thus, requires due process.  In cases of suspensions of 10 days or less, the Court ruled that due process requires school officials to give the student informal notice of the misbehavior and an opportunity to offer an explanation.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000" b="1" u="sng" dirty="0" smtClean="0"/>
              <a:t>Corporal Punishment</a:t>
            </a:r>
            <a:r>
              <a:rPr lang="en-US" sz="4000" dirty="0" smtClean="0"/>
              <a:t/>
            </a:r>
            <a:br>
              <a:rPr lang="en-US" sz="4000" dirty="0" smtClean="0"/>
            </a:br>
            <a:endParaRPr lang="en-US" sz="4000" dirty="0" smtClean="0"/>
          </a:p>
        </p:txBody>
      </p:sp>
      <p:sp>
        <p:nvSpPr>
          <p:cNvPr id="49155" name="Rectangle 3"/>
          <p:cNvSpPr>
            <a:spLocks noGrp="1" noChangeArrowheads="1"/>
          </p:cNvSpPr>
          <p:nvPr>
            <p:ph type="body" idx="1"/>
          </p:nvPr>
        </p:nvSpPr>
        <p:spPr>
          <a:xfrm>
            <a:off x="457200" y="990600"/>
            <a:ext cx="8229600" cy="5410200"/>
          </a:xfrm>
        </p:spPr>
        <p:txBody>
          <a:bodyPr/>
          <a:lstStyle/>
          <a:p>
            <a:pPr lvl="1" eaLnBrk="1" hangingPunct="1">
              <a:lnSpc>
                <a:spcPct val="80000"/>
              </a:lnSpc>
            </a:pPr>
            <a:r>
              <a:rPr lang="en-US" sz="2400" smtClean="0"/>
              <a:t>Corporal punishment continues to be legal in Texas and also continues to be one of the few areas where local control truly exists.  </a:t>
            </a:r>
          </a:p>
          <a:p>
            <a:pPr lvl="2" eaLnBrk="1" hangingPunct="1">
              <a:lnSpc>
                <a:spcPct val="80000"/>
              </a:lnSpc>
            </a:pPr>
            <a:r>
              <a:rPr lang="en-US" sz="2000" smtClean="0"/>
              <a:t>There is no state law regarding corporal punishment, therefore the decisions are left to local school officials. </a:t>
            </a:r>
          </a:p>
          <a:p>
            <a:pPr lvl="1" eaLnBrk="1" hangingPunct="1">
              <a:lnSpc>
                <a:spcPct val="80000"/>
              </a:lnSpc>
            </a:pPr>
            <a:r>
              <a:rPr lang="en-US" sz="2400" smtClean="0"/>
              <a:t>In </a:t>
            </a:r>
            <a:r>
              <a:rPr lang="en-US" sz="2400" i="1" smtClean="0"/>
              <a:t>Ingraham v. Wright</a:t>
            </a:r>
            <a:r>
              <a:rPr lang="en-US" sz="2400" smtClean="0"/>
              <a:t>, the Court ruled that corporal punishment of public school students </a:t>
            </a:r>
          </a:p>
          <a:p>
            <a:pPr lvl="2" eaLnBrk="1" hangingPunct="1">
              <a:lnSpc>
                <a:spcPct val="80000"/>
              </a:lnSpc>
            </a:pPr>
            <a:r>
              <a:rPr lang="en-US" sz="2000" smtClean="0"/>
              <a:t>(1) did not require any formal due process measures, such as notice and a hearing </a:t>
            </a:r>
          </a:p>
          <a:p>
            <a:pPr lvl="2" eaLnBrk="1" hangingPunct="1">
              <a:lnSpc>
                <a:spcPct val="80000"/>
              </a:lnSpc>
            </a:pPr>
            <a:r>
              <a:rPr lang="en-US" sz="2000" smtClean="0"/>
              <a:t>(2) under no circumstances could be considered “cruel and unusual punishment” as that term is used in the Eighth Amendment. </a:t>
            </a:r>
          </a:p>
          <a:p>
            <a:pPr lvl="1" eaLnBrk="1" hangingPunct="1">
              <a:lnSpc>
                <a:spcPct val="80000"/>
              </a:lnSpc>
            </a:pPr>
            <a:r>
              <a:rPr lang="en-US" sz="2400" smtClean="0"/>
              <a:t>TEC 37.0021 absolutely prohibits the use of “seclusion” by public schools.  </a:t>
            </a:r>
          </a:p>
          <a:p>
            <a:pPr lvl="2" eaLnBrk="1" hangingPunct="1">
              <a:lnSpc>
                <a:spcPct val="80000"/>
              </a:lnSpc>
            </a:pPr>
            <a:r>
              <a:rPr lang="en-US" sz="2000" smtClean="0"/>
              <a:t>Seclusion is defined as a technique in which a student is confined in a locked box, locked closet, or locked room that is designed solely to seclude a person and whose area is less than 50 square feet.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ctrTitle"/>
          </p:nvPr>
        </p:nvSpPr>
        <p:spPr/>
        <p:txBody>
          <a:bodyPr/>
          <a:lstStyle/>
          <a:p>
            <a:pPr eaLnBrk="1" hangingPunct="1"/>
            <a:r>
              <a:rPr lang="en-US" smtClean="0"/>
              <a:t>Students Searches</a:t>
            </a:r>
          </a:p>
        </p:txBody>
      </p:sp>
      <p:sp>
        <p:nvSpPr>
          <p:cNvPr id="3075" name="Subtitle 2"/>
          <p:cNvSpPr>
            <a:spLocks noGrp="1"/>
          </p:cNvSpPr>
          <p:nvPr>
            <p:ph type="subTitle" idx="1"/>
          </p:nvPr>
        </p:nvSpPr>
        <p:spPr>
          <a:xfrm>
            <a:off x="1371600" y="3332163"/>
            <a:ext cx="6400800" cy="1752600"/>
          </a:xfrm>
        </p:spPr>
        <p:txBody>
          <a:bodyPr rtlCol="0">
            <a:normAutofit/>
          </a:bodyPr>
          <a:lstStyle/>
          <a:p>
            <a:pPr eaLnBrk="1" fontAlgn="auto" hangingPunct="1">
              <a:spcAft>
                <a:spcPts val="0"/>
              </a:spcAft>
              <a:defRPr/>
            </a:pPr>
            <a:r>
              <a:rPr lang="en-US" dirty="0" smtClean="0">
                <a:solidFill>
                  <a:srgbClr val="FF0000"/>
                </a:solidFill>
              </a:rPr>
              <a:t>Are They Legal in Public Schools?</a:t>
            </a:r>
          </a:p>
          <a:p>
            <a:pPr eaLnBrk="1" fontAlgn="auto" hangingPunct="1">
              <a:spcAft>
                <a:spcPts val="0"/>
              </a:spcAft>
              <a:defRPr/>
            </a:pPr>
            <a:endParaRPr lang="en-US"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smtClean="0"/>
              <a:t>Fourth Amendment</a:t>
            </a:r>
          </a:p>
        </p:txBody>
      </p:sp>
      <p:sp>
        <p:nvSpPr>
          <p:cNvPr id="51203" name="Content Placeholder 2"/>
          <p:cNvSpPr>
            <a:spLocks noGrp="1"/>
          </p:cNvSpPr>
          <p:nvPr>
            <p:ph idx="1"/>
          </p:nvPr>
        </p:nvSpPr>
        <p:spPr/>
        <p:txBody>
          <a:bodyPr/>
          <a:lstStyle/>
          <a:p>
            <a:pPr eaLnBrk="1" hangingPunct="1"/>
            <a:r>
              <a:rPr lang="en-US" sz="3300" smtClean="0"/>
              <a:t>"[t]he right of the people to be secure in their persons, houses, papers, and effects, against unreasonable searches and seizures, shall not be violated...."</a:t>
            </a:r>
          </a:p>
          <a:p>
            <a:pPr eaLnBrk="1" hangingPunct="1"/>
            <a:r>
              <a:rPr lang="en-US" sz="3300" smtClean="0"/>
              <a:t>This was the amendment that protected people from unreasonable search and seizures, including public school students.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6147" name="Rectangle 3"/>
          <p:cNvSpPr>
            <a:spLocks noGrp="1" noChangeArrowheads="1"/>
          </p:cNvSpPr>
          <p:nvPr>
            <p:ph type="body" idx="1"/>
          </p:nvPr>
        </p:nvSpPr>
        <p:spPr/>
        <p:txBody>
          <a:bodyPr/>
          <a:lstStyle/>
          <a:p>
            <a:pPr eaLnBrk="1" hangingPunct="1"/>
            <a:r>
              <a:rPr lang="en-US" sz="2800" smtClean="0">
                <a:latin typeface="Arial" charset="0"/>
                <a:cs typeface="Arial" charset="0"/>
              </a:rPr>
              <a:t>Under Criminal law sovereign immunity is applied. Sovereign immunity is the doctrine that states the sovereign or state cannot commit a legal wrong and is immune from civil suit or criminal prosecution, the king (or queen) can do no wrong. Government entities, such as school districts and its employees, are immune from liabilities due to the doctrine of sovereign immunity. </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i="1" smtClean="0"/>
              <a:t>New Jersey v. T.L.O.</a:t>
            </a:r>
            <a:r>
              <a:rPr lang="en-US" smtClean="0"/>
              <a:t>, </a:t>
            </a:r>
          </a:p>
        </p:txBody>
      </p:sp>
      <p:sp>
        <p:nvSpPr>
          <p:cNvPr id="3" name="Content Placeholder 2"/>
          <p:cNvSpPr>
            <a:spLocks noGrp="1"/>
          </p:cNvSpPr>
          <p:nvPr>
            <p:ph idx="1"/>
          </p:nvPr>
        </p:nvSpPr>
        <p:spPr>
          <a:xfrm>
            <a:off x="457200" y="1295400"/>
            <a:ext cx="8229600" cy="5181600"/>
          </a:xfrm>
        </p:spPr>
        <p:txBody>
          <a:bodyPr rtlCol="0">
            <a:normAutofit fontScale="92500" lnSpcReduction="10000"/>
          </a:bodyPr>
          <a:lstStyle/>
          <a:p>
            <a:pPr marL="548640" indent="-411480" eaLnBrk="1" fontAlgn="auto" hangingPunct="1">
              <a:spcAft>
                <a:spcPts val="0"/>
              </a:spcAft>
              <a:buClr>
                <a:schemeClr val="tx1">
                  <a:shade val="95000"/>
                </a:schemeClr>
              </a:buClr>
              <a:buFont typeface="Arial" pitchFamily="34" charset="0"/>
              <a:buChar char="•"/>
              <a:defRPr/>
            </a:pPr>
            <a:r>
              <a:rPr lang="en-US" i="1" dirty="0" smtClean="0"/>
              <a:t>T.L.O</a:t>
            </a:r>
            <a:r>
              <a:rPr lang="en-US" dirty="0" smtClean="0"/>
              <a:t>. and a friend were accused of violating school rules by smoking cigarettes in a school lavatory, the latter, who admitted to smoking, was not brought to the office for a search. The Supreme Court of New Jersey decreed that the search of T.L.O.'s purse violated the Fourth Amendment. On appeal, in </a:t>
            </a:r>
            <a:r>
              <a:rPr lang="en-US" i="1" dirty="0" smtClean="0"/>
              <a:t>New Jersey v. T.L.O.</a:t>
            </a:r>
            <a:r>
              <a:rPr lang="en-US" dirty="0" smtClean="0"/>
              <a:t>, the Supreme Court reversed in favor of the State of New Jersey (Russo).</a:t>
            </a:r>
          </a:p>
          <a:p>
            <a:pPr marL="548640" indent="-411480" eaLnBrk="1" fontAlgn="auto" hangingPunct="1">
              <a:spcAft>
                <a:spcPts val="0"/>
              </a:spcAft>
              <a:buClr>
                <a:schemeClr val="tx1">
                  <a:shade val="95000"/>
                </a:schemeClr>
              </a:buClr>
              <a:buFont typeface="Arial" pitchFamily="34" charset="0"/>
              <a:buChar char="•"/>
              <a:defRPr/>
            </a:pPr>
            <a:r>
              <a:rPr lang="en-US" dirty="0" smtClean="0"/>
              <a:t>This was the case that laid the basic principles for student searches.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US" smtClean="0"/>
              <a:t>2 standards used in the T.L.O. Case</a:t>
            </a:r>
          </a:p>
        </p:txBody>
      </p:sp>
      <p:sp>
        <p:nvSpPr>
          <p:cNvPr id="53251" name="Content Placeholder 2"/>
          <p:cNvSpPr>
            <a:spLocks noGrp="1"/>
          </p:cNvSpPr>
          <p:nvPr>
            <p:ph idx="1"/>
          </p:nvPr>
        </p:nvSpPr>
        <p:spPr/>
        <p:txBody>
          <a:bodyPr/>
          <a:lstStyle/>
          <a:p>
            <a:pPr eaLnBrk="1" hangingPunct="1"/>
            <a:r>
              <a:rPr lang="en-US" sz="3300" smtClean="0"/>
              <a:t>School officials must establish reasonable cause for believing that the student is violating or has violated a student rule or a law. </a:t>
            </a:r>
          </a:p>
          <a:p>
            <a:pPr eaLnBrk="1" hangingPunct="1"/>
            <a:r>
              <a:rPr lang="en-US" sz="3300" smtClean="0"/>
              <a:t>They must make sure that the search conducted is reasonable in scope in light of the age and sex of the student and the nature of the offense.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US" smtClean="0"/>
              <a:t>Guidelines for Student Searches</a:t>
            </a:r>
          </a:p>
        </p:txBody>
      </p:sp>
      <p:sp>
        <p:nvSpPr>
          <p:cNvPr id="54275" name="Content Placeholder 2"/>
          <p:cNvSpPr>
            <a:spLocks noGrp="1"/>
          </p:cNvSpPr>
          <p:nvPr>
            <p:ph idx="1"/>
          </p:nvPr>
        </p:nvSpPr>
        <p:spPr>
          <a:xfrm>
            <a:off x="457200" y="1371600"/>
            <a:ext cx="8229600" cy="5029200"/>
          </a:xfrm>
        </p:spPr>
        <p:txBody>
          <a:bodyPr/>
          <a:lstStyle/>
          <a:p>
            <a:pPr eaLnBrk="1" hangingPunct="1"/>
            <a:r>
              <a:rPr lang="en-US" sz="2200" smtClean="0"/>
              <a:t>A school official may search the person of a student if the school official has reasonable grounds to believe that the student is in possession of contraband.</a:t>
            </a:r>
          </a:p>
          <a:p>
            <a:pPr eaLnBrk="1" hangingPunct="1"/>
            <a:r>
              <a:rPr lang="en-US" sz="2200" smtClean="0"/>
              <a:t>Search of the person shall be limited to the student's pockets, any object in the student's possession such as a purse, briefcase or backpack, and/or a "pat down" of the exterior of the student's clothing.</a:t>
            </a:r>
          </a:p>
          <a:p>
            <a:pPr eaLnBrk="1" hangingPunct="1"/>
            <a:r>
              <a:rPr lang="en-US" sz="2200" smtClean="0"/>
              <a:t>Searches of the person shall be conducted out of the presence of other students and as privately as possible.  At least one, but not more than three additional persons of the same sex as the student being searched shall witness but not participate in the search.</a:t>
            </a:r>
          </a:p>
          <a:p>
            <a:pPr eaLnBrk="1" hangingPunct="1"/>
            <a:r>
              <a:rPr lang="en-US" sz="2200" smtClean="0"/>
              <a:t>The parent/guardian of any student searched shall be notified of the search as soon as reasonably possible.</a:t>
            </a:r>
          </a:p>
          <a:p>
            <a:pPr eaLnBrk="1" hangingPunct="1">
              <a:buFont typeface="Wingdings 2" pitchFamily="18" charset="2"/>
              <a:buNone/>
            </a:pPr>
            <a:endParaRPr lang="en-US" sz="180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5"/>
          <p:cNvSpPr>
            <a:spLocks noGrp="1"/>
          </p:cNvSpPr>
          <p:nvPr>
            <p:ph type="title"/>
          </p:nvPr>
        </p:nvSpPr>
        <p:spPr/>
        <p:txBody>
          <a:bodyPr/>
          <a:lstStyle/>
          <a:p>
            <a:pPr eaLnBrk="1" hangingPunct="1"/>
            <a:r>
              <a:rPr lang="en-US" smtClean="0"/>
              <a:t>Locker and Desks Searches</a:t>
            </a:r>
          </a:p>
        </p:txBody>
      </p:sp>
      <p:sp>
        <p:nvSpPr>
          <p:cNvPr id="7" name="Content Placeholder 6"/>
          <p:cNvSpPr>
            <a:spLocks noGrp="1"/>
          </p:cNvSpPr>
          <p:nvPr>
            <p:ph idx="1"/>
          </p:nvPr>
        </p:nvSpPr>
        <p:spPr/>
        <p:txBody>
          <a:bodyPr rtlCol="0">
            <a:normAutofit fontScale="92500" lnSpcReduction="10000"/>
          </a:bodyPr>
          <a:lstStyle/>
          <a:p>
            <a:pPr marL="548640" indent="-411480" eaLnBrk="1" fontAlgn="auto" hangingPunct="1">
              <a:spcAft>
                <a:spcPts val="0"/>
              </a:spcAft>
              <a:buClr>
                <a:schemeClr val="tx1">
                  <a:shade val="95000"/>
                </a:schemeClr>
              </a:buClr>
              <a:buFont typeface="Wingdings 2"/>
              <a:buChar char=""/>
              <a:defRPr/>
            </a:pPr>
            <a:r>
              <a:rPr lang="en-US" dirty="0" smtClean="0">
                <a:latin typeface="+mj-lt"/>
              </a:rPr>
              <a:t>A locker search is simply the act of opening a locker and looking through its contents.  Depending on the state, administration may choose to search one, several or all lockers.  The search may begin when a drug dog indicates that there may be some contraband such as drugs in the locker, when a student reports concern of what another student may have in his locker, or when the administration calls for a random search</a:t>
            </a:r>
            <a:r>
              <a:rPr lang="en-US" sz="1200" dirty="0" smtClean="0">
                <a:latin typeface="Bookman Old Style" pitchFamily="18" charset="0"/>
              </a:rPr>
              <a:t>. </a:t>
            </a:r>
            <a:endParaRPr lang="en-US" sz="1200" dirty="0">
              <a:latin typeface="Bookman Old Style"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smtClean="0"/>
              <a:t>Sniffer Dogs</a:t>
            </a:r>
          </a:p>
        </p:txBody>
      </p:sp>
      <p:sp>
        <p:nvSpPr>
          <p:cNvPr id="56323" name="Content Placeholder 2"/>
          <p:cNvSpPr>
            <a:spLocks noGrp="1"/>
          </p:cNvSpPr>
          <p:nvPr>
            <p:ph idx="1"/>
          </p:nvPr>
        </p:nvSpPr>
        <p:spPr/>
        <p:txBody>
          <a:bodyPr/>
          <a:lstStyle/>
          <a:p>
            <a:pPr eaLnBrk="1" hangingPunct="1"/>
            <a:r>
              <a:rPr lang="en-US" sz="3300" smtClean="0"/>
              <a:t>Sniffer dogs can be used if they are sufficiently reliable to indicate reasonable suspicion that contraband is present.</a:t>
            </a:r>
          </a:p>
          <a:p>
            <a:pPr eaLnBrk="1" hangingPunct="1"/>
            <a:r>
              <a:rPr lang="en-US" sz="3300" smtClean="0"/>
              <a:t>Horton v. Goose Creek the court established that dogs could sniff students' cars and lockers, but could not sniff the students themselves for drugs.</a:t>
            </a:r>
            <a:br>
              <a:rPr lang="en-US" sz="3300" smtClean="0"/>
            </a:br>
            <a:endParaRPr lang="en-US" sz="330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en-US" smtClean="0"/>
              <a:t>Horton v. Goose Creek ISD</a:t>
            </a:r>
          </a:p>
        </p:txBody>
      </p:sp>
      <p:sp>
        <p:nvSpPr>
          <p:cNvPr id="3" name="Content Placeholder 2"/>
          <p:cNvSpPr>
            <a:spLocks noGrp="1"/>
          </p:cNvSpPr>
          <p:nvPr>
            <p:ph idx="1"/>
          </p:nvPr>
        </p:nvSpPr>
        <p:spPr>
          <a:xfrm>
            <a:off x="457200" y="1371600"/>
            <a:ext cx="8229600" cy="4953000"/>
          </a:xfrm>
        </p:spPr>
        <p:txBody>
          <a:bodyPr rtlCol="0">
            <a:noAutofit/>
          </a:bodyPr>
          <a:lstStyle/>
          <a:p>
            <a:pPr marL="548640" indent="-411480" eaLnBrk="1" fontAlgn="auto" hangingPunct="1">
              <a:spcAft>
                <a:spcPts val="0"/>
              </a:spcAft>
              <a:buClr>
                <a:schemeClr val="tx1">
                  <a:shade val="95000"/>
                </a:schemeClr>
              </a:buClr>
              <a:buFont typeface="Wingdings 2"/>
              <a:buChar char=""/>
              <a:defRPr/>
            </a:pPr>
            <a:r>
              <a:rPr lang="en-US" sz="2400" dirty="0" smtClean="0"/>
              <a:t>In 1978 the Goose Creek Independent School District in Texas brought in drug-sniffing dogs in an attempt to deal with a rampant drug and alcohol problem.  The dogs were trained to detect more than 60 different controlled and over-the-counter substances. On an unannounced and random basis, dogs were taken to all of the schools in the district to sniff the students' lockers and cars and were brought into the classrooms to sniff the students themselves. If a dog indicated that a car or locker had an illegal substance, the student was required to open the locker or vehicle for a search. If the dog indicated a student was carrying an illegal substance, he or she was brought into the school office to be searched.</a:t>
            </a:r>
            <a:br>
              <a:rPr lang="en-US" sz="2400" dirty="0" smtClean="0"/>
            </a:br>
            <a:endParaRPr lang="en-US" sz="24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US" smtClean="0"/>
              <a:t>Drug Testing</a:t>
            </a:r>
          </a:p>
        </p:txBody>
      </p:sp>
      <p:sp>
        <p:nvSpPr>
          <p:cNvPr id="58371" name="Content Placeholder 2"/>
          <p:cNvSpPr>
            <a:spLocks noGrp="1"/>
          </p:cNvSpPr>
          <p:nvPr>
            <p:ph idx="1"/>
          </p:nvPr>
        </p:nvSpPr>
        <p:spPr/>
        <p:txBody>
          <a:bodyPr/>
          <a:lstStyle/>
          <a:p>
            <a:pPr eaLnBrk="1" hangingPunct="1"/>
            <a:r>
              <a:rPr lang="en-US" sz="3300" smtClean="0"/>
              <a:t>Due to the personal intrusiveness of a drug test it is looked upon as a search.</a:t>
            </a:r>
          </a:p>
          <a:p>
            <a:pPr eaLnBrk="1" hangingPunct="1"/>
            <a:r>
              <a:rPr lang="en-US" sz="3300" smtClean="0"/>
              <a:t>Students athletes are subject to random drug tests.</a:t>
            </a:r>
          </a:p>
          <a:p>
            <a:pPr eaLnBrk="1" hangingPunct="1"/>
            <a:r>
              <a:rPr lang="en-US" sz="3300" smtClean="0"/>
              <a:t>Vernonia School District v. Acton was the case law that laid down the guidelines for drug testing.</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Board of Education of Pottawatomie v. Earls</a:t>
            </a:r>
            <a:endParaRPr lang="en-US" dirty="0"/>
          </a:p>
        </p:txBody>
      </p:sp>
      <p:sp>
        <p:nvSpPr>
          <p:cNvPr id="59395" name="Content Placeholder 2"/>
          <p:cNvSpPr>
            <a:spLocks noGrp="1"/>
          </p:cNvSpPr>
          <p:nvPr>
            <p:ph idx="1"/>
          </p:nvPr>
        </p:nvSpPr>
        <p:spPr/>
        <p:txBody>
          <a:bodyPr/>
          <a:lstStyle/>
          <a:p>
            <a:pPr eaLnBrk="1" hangingPunct="1"/>
            <a:r>
              <a:rPr lang="en-US" smtClean="0"/>
              <a:t>The Student Activities Drug Testing Policy implemented by Pottawatomie County School District requires all students who participate in competitive extracurricular activities to submit to drug testing. This policy reasonably serves the school district's important interest in detecting and preventing drug use among its students, therefore the court held it as constitutional. </a:t>
            </a:r>
          </a:p>
          <a:p>
            <a:pPr eaLnBrk="1" hangingPunct="1"/>
            <a:endParaRPr lang="en-US"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smtClean="0"/>
              <a:t>Metal Detectors</a:t>
            </a:r>
          </a:p>
        </p:txBody>
      </p:sp>
      <p:sp>
        <p:nvSpPr>
          <p:cNvPr id="60419" name="Content Placeholder 2"/>
          <p:cNvSpPr>
            <a:spLocks noGrp="1"/>
          </p:cNvSpPr>
          <p:nvPr>
            <p:ph idx="1"/>
          </p:nvPr>
        </p:nvSpPr>
        <p:spPr/>
        <p:txBody>
          <a:bodyPr/>
          <a:lstStyle/>
          <a:p>
            <a:pPr eaLnBrk="1" hangingPunct="1"/>
            <a:r>
              <a:rPr lang="en-US" sz="3600" smtClean="0"/>
              <a:t>These devices are permissible in schools for student searches.</a:t>
            </a:r>
          </a:p>
          <a:p>
            <a:pPr eaLnBrk="1" hangingPunct="1"/>
            <a:r>
              <a:rPr lang="en-US" sz="3600" smtClean="0"/>
              <a:t>These devices are also used doing extra-curricular activities.</a:t>
            </a:r>
          </a:p>
          <a:p>
            <a:pPr eaLnBrk="1" hangingPunct="1"/>
            <a:r>
              <a:rPr lang="en-US" sz="3600" smtClean="0"/>
              <a:t>Students and parents must be notified that random student searches will occur.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eaLnBrk="1" hangingPunct="1"/>
            <a:r>
              <a:rPr lang="en-US" smtClean="0"/>
              <a:t>Conclusion</a:t>
            </a:r>
          </a:p>
        </p:txBody>
      </p:sp>
      <p:sp>
        <p:nvSpPr>
          <p:cNvPr id="61443" name="Content Placeholder 2"/>
          <p:cNvSpPr>
            <a:spLocks noGrp="1"/>
          </p:cNvSpPr>
          <p:nvPr>
            <p:ph idx="1"/>
          </p:nvPr>
        </p:nvSpPr>
        <p:spPr>
          <a:xfrm>
            <a:off x="457200" y="1371600"/>
            <a:ext cx="8229600" cy="4953000"/>
          </a:xfrm>
        </p:spPr>
        <p:txBody>
          <a:bodyPr/>
          <a:lstStyle/>
          <a:p>
            <a:pPr eaLnBrk="1" hangingPunct="1"/>
            <a:r>
              <a:rPr lang="en-US" sz="3300" smtClean="0"/>
              <a:t>Student searches are permissible as long as students’ Fourth Amendment rights are not violated.</a:t>
            </a:r>
          </a:p>
          <a:p>
            <a:pPr eaLnBrk="1" hangingPunct="1"/>
            <a:r>
              <a:rPr lang="en-US" sz="3300" smtClean="0"/>
              <a:t>Parents and students should be aware of random searches through the student code of conduct.</a:t>
            </a:r>
          </a:p>
          <a:p>
            <a:pPr eaLnBrk="1" hangingPunct="1"/>
            <a:r>
              <a:rPr lang="en-US" sz="3300" smtClean="0"/>
              <a:t>School officials have a responsibility to keep safe and secure environments for students and faculty.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7171" name="Rectangle 3"/>
          <p:cNvSpPr>
            <a:spLocks noGrp="1" noChangeArrowheads="1"/>
          </p:cNvSpPr>
          <p:nvPr>
            <p:ph type="body" idx="1"/>
          </p:nvPr>
        </p:nvSpPr>
        <p:spPr/>
        <p:txBody>
          <a:bodyPr/>
          <a:lstStyle/>
          <a:p>
            <a:pPr eaLnBrk="1" hangingPunct="1"/>
            <a:r>
              <a:rPr lang="en-US" sz="3600" smtClean="0">
                <a:latin typeface="Arial" charset="0"/>
                <a:cs typeface="Arial" charset="0"/>
              </a:rPr>
              <a:t>Unless motor vehicles are involved, a school district and its employees are shielded by Texas law from tort liability. A clear cut example of the law shielding a district and its employee is seen in the 1978 Barr v. Bernhard case.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8195" name="Rectangle 3"/>
          <p:cNvSpPr>
            <a:spLocks noGrp="1" noChangeArrowheads="1"/>
          </p:cNvSpPr>
          <p:nvPr>
            <p:ph type="body" idx="1"/>
          </p:nvPr>
        </p:nvSpPr>
        <p:spPr/>
        <p:txBody>
          <a:bodyPr/>
          <a:lstStyle/>
          <a:p>
            <a:pPr eaLnBrk="1" hangingPunct="1">
              <a:buFont typeface="Wingdings" pitchFamily="2" charset="2"/>
              <a:buNone/>
            </a:pPr>
            <a:endParaRPr lang="en-US" smtClean="0"/>
          </a:p>
          <a:p>
            <a:pPr eaLnBrk="1" hangingPunct="1"/>
            <a:r>
              <a:rPr lang="en-US" sz="3600" smtClean="0">
                <a:latin typeface="Arial" charset="0"/>
                <a:cs typeface="Arial" charset="0"/>
              </a:rPr>
              <a:t>Public school professional employees are covered by a provision called qualified immunity which is provided by the Texas Education Code.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21507" name="Rectangle 3"/>
          <p:cNvSpPr>
            <a:spLocks noGrp="1" noChangeArrowheads="1"/>
          </p:cNvSpPr>
          <p:nvPr>
            <p:ph type="body" idx="1"/>
          </p:nvPr>
        </p:nvSpPr>
        <p:spPr/>
        <p:txBody>
          <a:bodyPr rtlCol="0">
            <a:normAutofit lnSpcReduction="10000"/>
          </a:bodyPr>
          <a:lstStyle/>
          <a:p>
            <a:pPr eaLnBrk="1" fontAlgn="auto" hangingPunct="1">
              <a:lnSpc>
                <a:spcPct val="90000"/>
              </a:lnSpc>
              <a:spcAft>
                <a:spcPts val="0"/>
              </a:spcAft>
              <a:buFont typeface="Arial" pitchFamily="34" charset="0"/>
              <a:buChar char="•"/>
              <a:defRPr/>
            </a:pPr>
            <a:r>
              <a:rPr lang="en-US" sz="3600" dirty="0" smtClean="0">
                <a:latin typeface="Arial" pitchFamily="34" charset="0"/>
                <a:cs typeface="Arial" pitchFamily="34" charset="0"/>
              </a:rPr>
              <a:t>The specific provision, found at TEC 22.0511 provides in part that “a professional employee of a school district is not personally liable for any act that is incident to or within the scope of the duties of the employee’s position of employment and that involves the exercise of judgment or discretion on the part of the employee”. </a:t>
            </a:r>
          </a:p>
          <a:p>
            <a:pPr eaLnBrk="1" fontAlgn="auto" hangingPunct="1">
              <a:lnSpc>
                <a:spcPct val="90000"/>
              </a:lnSpc>
              <a:spcAft>
                <a:spcPts val="0"/>
              </a:spcAft>
              <a:buFont typeface="Arial" pitchFamily="34" charset="0"/>
              <a:buChar char="•"/>
              <a:defRPr/>
            </a:pPr>
            <a:endParaRPr lang="en-US" dirty="0" smtClean="0">
              <a:latin typeface="Bookman Old Style"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p:txBody>
          <a:bodyPr/>
          <a:lstStyle/>
          <a:p>
            <a:pPr eaLnBrk="1" hangingPunct="1"/>
            <a:r>
              <a:rPr lang="en-US" sz="3200" smtClean="0">
                <a:latin typeface="Arial" charset="0"/>
                <a:cs typeface="Arial" charset="0"/>
              </a:rPr>
              <a:t>Legal Liabilities for Teachers and Supervisors</a:t>
            </a:r>
          </a:p>
        </p:txBody>
      </p:sp>
      <p:sp>
        <p:nvSpPr>
          <p:cNvPr id="23555" name="Rectangle 3"/>
          <p:cNvSpPr>
            <a:spLocks noGrp="1" noChangeArrowheads="1"/>
          </p:cNvSpPr>
          <p:nvPr>
            <p:ph type="body" idx="1"/>
          </p:nvPr>
        </p:nvSpPr>
        <p:spPr/>
        <p:txBody>
          <a:bodyPr rtlCol="0">
            <a:normAutofit lnSpcReduction="10000"/>
          </a:bodyPr>
          <a:lstStyle/>
          <a:p>
            <a:pPr eaLnBrk="1" fontAlgn="auto" hangingPunct="1">
              <a:spcAft>
                <a:spcPts val="0"/>
              </a:spcAft>
              <a:buFont typeface="Arial" pitchFamily="34" charset="0"/>
              <a:buChar char="•"/>
              <a:defRPr/>
            </a:pPr>
            <a:endParaRPr lang="en-US" sz="2400" dirty="0" smtClean="0">
              <a:latin typeface="Bookman Old Style" pitchFamily="18" charset="0"/>
            </a:endParaRPr>
          </a:p>
          <a:p>
            <a:pPr eaLnBrk="1" fontAlgn="auto" hangingPunct="1">
              <a:spcAft>
                <a:spcPts val="0"/>
              </a:spcAft>
              <a:buFont typeface="Arial" pitchFamily="34" charset="0"/>
              <a:buChar char="•"/>
              <a:defRPr/>
            </a:pPr>
            <a:r>
              <a:rPr lang="en-US" dirty="0" smtClean="0">
                <a:latin typeface="Arial" pitchFamily="34" charset="0"/>
                <a:cs typeface="Arial" pitchFamily="34" charset="0"/>
              </a:rPr>
              <a:t>Professional employees include superintendents, principals, teachers, subs, supervisors, social workers, counselors, nurses, student teachers, DPS –certified bus drivers, school board members, teachers employed by a third party that contracts with the school district, and anyone else who is required to certification and an exercise of discretion.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5462</Words>
  <Application>Microsoft Office PowerPoint</Application>
  <PresentationFormat>On-screen Show (4:3)</PresentationFormat>
  <Paragraphs>387</Paragraphs>
  <Slides>59</Slides>
  <Notes>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Wingdings</vt:lpstr>
      <vt:lpstr>Bookman Old Style</vt:lpstr>
      <vt:lpstr>Wingdings 2</vt:lpstr>
      <vt:lpstr>Office Theme</vt:lpstr>
      <vt:lpstr>Legal Issues for Principals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Legal Liabilities for Teachers and Supervisors</vt:lpstr>
      <vt:lpstr>Introduction to Student Discipline</vt:lpstr>
      <vt:lpstr>Guidelines for Rule Making</vt:lpstr>
      <vt:lpstr>Guidelines for Rule Making</vt:lpstr>
      <vt:lpstr>Guidelines for Rule Making</vt:lpstr>
      <vt:lpstr>Guidelines for Rule Making</vt:lpstr>
      <vt:lpstr>Guidelines for Rule Making</vt:lpstr>
      <vt:lpstr>Guidelines for Rule Making</vt:lpstr>
      <vt:lpstr>Chapter 37</vt:lpstr>
      <vt:lpstr>Chapter 37</vt:lpstr>
      <vt:lpstr>Chapter 37</vt:lpstr>
      <vt:lpstr>Student Code of Conduct     Chapter 37</vt:lpstr>
      <vt:lpstr>Teacher Initiated Removal     Chapter 37</vt:lpstr>
      <vt:lpstr>Other forms of Removal         Chapter 37</vt:lpstr>
      <vt:lpstr>Criminal Justice       Chapter 37</vt:lpstr>
      <vt:lpstr>Corporal Punishment           Chapter 37</vt:lpstr>
      <vt:lpstr>Student Discipline</vt:lpstr>
      <vt:lpstr>Suspension v. Expulsion </vt:lpstr>
      <vt:lpstr>Suspension v. Expulsion </vt:lpstr>
      <vt:lpstr>Suspension v. Expulsion </vt:lpstr>
      <vt:lpstr>Suspension v. Expulsion </vt:lpstr>
      <vt:lpstr>Suspension v. Expulsion </vt:lpstr>
      <vt:lpstr>Suspension v. Expulsion </vt:lpstr>
      <vt:lpstr>Suspension v. Expulsion </vt:lpstr>
      <vt:lpstr>Off-Campus Rules </vt:lpstr>
      <vt:lpstr>Off-Campus Rules </vt:lpstr>
      <vt:lpstr>Due Process </vt:lpstr>
      <vt:lpstr>Due Process </vt:lpstr>
      <vt:lpstr>Due Process </vt:lpstr>
      <vt:lpstr>Goss v. Lopez </vt:lpstr>
      <vt:lpstr>Corporal Punishment </vt:lpstr>
      <vt:lpstr>Students Searches</vt:lpstr>
      <vt:lpstr>Fourth Amendment</vt:lpstr>
      <vt:lpstr>New Jersey v. T.L.O., </vt:lpstr>
      <vt:lpstr>2 standards used in the T.L.O. Case</vt:lpstr>
      <vt:lpstr>Guidelines for Student Searches</vt:lpstr>
      <vt:lpstr>Locker and Desks Searches</vt:lpstr>
      <vt:lpstr>Sniffer Dogs</vt:lpstr>
      <vt:lpstr>Horton v. Goose Creek ISD</vt:lpstr>
      <vt:lpstr>Drug Testing</vt:lpstr>
      <vt:lpstr>Board of Education of Pottawatomie v. Earls</vt:lpstr>
      <vt:lpstr>Metal Detectors</vt:lpstr>
      <vt:lpstr>Conclusion</vt:lpstr>
    </vt:vector>
  </TitlesOfParts>
  <Company>Region 18 ESC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Issues for Principals</dc:title>
  <dc:creator>frgomez</dc:creator>
  <cp:lastModifiedBy>Region 18</cp:lastModifiedBy>
  <cp:revision>11</cp:revision>
  <dcterms:created xsi:type="dcterms:W3CDTF">2009-12-10T14:32:38Z</dcterms:created>
  <dcterms:modified xsi:type="dcterms:W3CDTF">2010-11-01T20:56:10Z</dcterms:modified>
</cp:coreProperties>
</file>