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0"/>
  </p:handoutMasterIdLst>
  <p:sldIdLst>
    <p:sldId id="256" r:id="rId2"/>
    <p:sldId id="279" r:id="rId3"/>
    <p:sldId id="280" r:id="rId4"/>
    <p:sldId id="281" r:id="rId5"/>
    <p:sldId id="257" r:id="rId6"/>
    <p:sldId id="282" r:id="rId7"/>
    <p:sldId id="271" r:id="rId8"/>
    <p:sldId id="258" r:id="rId9"/>
    <p:sldId id="260" r:id="rId10"/>
    <p:sldId id="262" r:id="rId11"/>
    <p:sldId id="275" r:id="rId12"/>
    <p:sldId id="261" r:id="rId13"/>
    <p:sldId id="294" r:id="rId14"/>
    <p:sldId id="263" r:id="rId15"/>
    <p:sldId id="264" r:id="rId16"/>
    <p:sldId id="266" r:id="rId17"/>
    <p:sldId id="267" r:id="rId18"/>
    <p:sldId id="268" r:id="rId19"/>
    <p:sldId id="276" r:id="rId20"/>
    <p:sldId id="277" r:id="rId21"/>
    <p:sldId id="278" r:id="rId22"/>
    <p:sldId id="274" r:id="rId23"/>
    <p:sldId id="269" r:id="rId24"/>
    <p:sldId id="291" r:id="rId25"/>
    <p:sldId id="270" r:id="rId26"/>
    <p:sldId id="283" r:id="rId27"/>
    <p:sldId id="284" r:id="rId28"/>
    <p:sldId id="272" r:id="rId29"/>
    <p:sldId id="285" r:id="rId30"/>
    <p:sldId id="286" r:id="rId31"/>
    <p:sldId id="287" r:id="rId32"/>
    <p:sldId id="288" r:id="rId33"/>
    <p:sldId id="289" r:id="rId34"/>
    <p:sldId id="290" r:id="rId35"/>
    <p:sldId id="293" r:id="rId36"/>
    <p:sldId id="273" r:id="rId37"/>
    <p:sldId id="292" r:id="rId38"/>
    <p:sldId id="259"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554FA4-2DDD-4AE2-A3B9-6C05C4A824E1}" type="datetimeFigureOut">
              <a:rPr lang="en-US" smtClean="0"/>
              <a:pPr/>
              <a:t>11/1/2010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4A96CB-65AA-4E8F-AA9B-8E7E4AA089B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5FC821F-9154-4EA0-8E88-B6A14EC7815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A76BA15-E002-4C2A-8798-735720370E2A}" type="datetimeFigureOut">
              <a:rPr lang="en-US" smtClean="0"/>
              <a:pPr/>
              <a:t>11/1/2010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15FC821F-9154-4EA0-8E88-B6A14EC7815D}"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A76BA15-E002-4C2A-8798-735720370E2A}" type="datetimeFigureOut">
              <a:rPr lang="en-US" smtClean="0"/>
              <a:pPr/>
              <a:t>11/1/2010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5FC821F-9154-4EA0-8E88-B6A14EC7815D}"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2971800"/>
          </a:xfrm>
        </p:spPr>
        <p:txBody>
          <a:bodyPr>
            <a:normAutofit/>
          </a:bodyPr>
          <a:lstStyle/>
          <a:p>
            <a:r>
              <a:rPr lang="en-US" dirty="0" smtClean="0"/>
              <a:t>Instructional </a:t>
            </a:r>
            <a:r>
              <a:rPr lang="en-US" smtClean="0"/>
              <a:t>Leadership         </a:t>
            </a:r>
            <a:r>
              <a:rPr lang="en-US" dirty="0" smtClean="0"/>
              <a:t/>
            </a:r>
            <a:br>
              <a:rPr lang="en-US" dirty="0" smtClean="0"/>
            </a:br>
            <a:endParaRPr lang="en-US" dirty="0"/>
          </a:p>
        </p:txBody>
      </p:sp>
      <p:sp>
        <p:nvSpPr>
          <p:cNvPr id="3" name="Subtitle 2"/>
          <p:cNvSpPr>
            <a:spLocks noGrp="1"/>
          </p:cNvSpPr>
          <p:nvPr>
            <p:ph type="subTitle" idx="1"/>
          </p:nvPr>
        </p:nvSpPr>
        <p:spPr>
          <a:xfrm>
            <a:off x="1371600" y="3657600"/>
            <a:ext cx="6400800" cy="914400"/>
          </a:xfrm>
        </p:spPr>
        <p:txBody>
          <a:bodyPr>
            <a:normAutofit lnSpcReduction="10000"/>
          </a:bodyPr>
          <a:lstStyle/>
          <a:p>
            <a:r>
              <a:rPr lang="en-US" dirty="0" smtClean="0"/>
              <a:t>John Horak</a:t>
            </a:r>
          </a:p>
          <a:p>
            <a:r>
              <a:rPr lang="en-US" dirty="0" smtClean="0"/>
              <a:t>Region 18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TEKS Format</a:t>
            </a:r>
            <a:endParaRPr lang="en-US" dirty="0"/>
          </a:p>
        </p:txBody>
      </p:sp>
      <p:sp>
        <p:nvSpPr>
          <p:cNvPr id="3" name="Content Placeholder 2"/>
          <p:cNvSpPr>
            <a:spLocks noGrp="1"/>
          </p:cNvSpPr>
          <p:nvPr>
            <p:ph idx="1"/>
          </p:nvPr>
        </p:nvSpPr>
        <p:spPr/>
        <p:txBody>
          <a:bodyPr/>
          <a:lstStyle/>
          <a:p>
            <a:r>
              <a:rPr lang="en-US" dirty="0" smtClean="0"/>
              <a:t>Strand</a:t>
            </a:r>
          </a:p>
          <a:p>
            <a:r>
              <a:rPr lang="en-US" dirty="0" smtClean="0"/>
              <a:t>Knowledge and Skills</a:t>
            </a:r>
          </a:p>
          <a:p>
            <a:r>
              <a:rPr lang="en-US" dirty="0" smtClean="0"/>
              <a:t>Student Expectations</a:t>
            </a:r>
          </a:p>
          <a:p>
            <a:r>
              <a:rPr lang="en-US" dirty="0" smtClean="0"/>
              <a:t>The cognitive expectation is the verb in your TEK</a:t>
            </a:r>
          </a:p>
          <a:p>
            <a:r>
              <a:rPr lang="en-US" dirty="0" smtClean="0"/>
              <a:t>Look for the verbs under the Student Expectations – Analysis and synthesis are heavily tested items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Curriculum Alignment TEKS</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Administrators must know the TEKSs  at the grade levels that they are responsible for.  </a:t>
            </a:r>
          </a:p>
          <a:p>
            <a:r>
              <a:rPr lang="en-US" dirty="0" smtClean="0"/>
              <a:t>Teachers must know the TEKS for what they teach</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TEKS</a:t>
            </a:r>
            <a:endParaRPr lang="en-US" dirty="0"/>
          </a:p>
        </p:txBody>
      </p:sp>
      <p:sp>
        <p:nvSpPr>
          <p:cNvPr id="3" name="Content Placeholder 2"/>
          <p:cNvSpPr>
            <a:spLocks noGrp="1"/>
          </p:cNvSpPr>
          <p:nvPr>
            <p:ph idx="1"/>
          </p:nvPr>
        </p:nvSpPr>
        <p:spPr/>
        <p:txBody>
          <a:bodyPr/>
          <a:lstStyle/>
          <a:p>
            <a:r>
              <a:rPr lang="en-US" dirty="0" smtClean="0"/>
              <a:t>Content Objectives</a:t>
            </a:r>
          </a:p>
          <a:p>
            <a:r>
              <a:rPr lang="en-US" dirty="0" smtClean="0"/>
              <a:t>Cognitive Objectives –application and analysis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Alignment</a:t>
            </a:r>
            <a:endParaRPr lang="en-US" dirty="0"/>
          </a:p>
        </p:txBody>
      </p:sp>
      <p:sp>
        <p:nvSpPr>
          <p:cNvPr id="3" name="Content Placeholder 2"/>
          <p:cNvSpPr>
            <a:spLocks noGrp="1"/>
          </p:cNvSpPr>
          <p:nvPr>
            <p:ph idx="1"/>
          </p:nvPr>
        </p:nvSpPr>
        <p:spPr/>
        <p:txBody>
          <a:bodyPr/>
          <a:lstStyle/>
          <a:p>
            <a:r>
              <a:rPr lang="en-US" dirty="0" smtClean="0"/>
              <a:t>Vertical Alignment</a:t>
            </a:r>
          </a:p>
          <a:p>
            <a:r>
              <a:rPr lang="en-US" dirty="0" smtClean="0"/>
              <a:t>TEKS Verification</a:t>
            </a:r>
          </a:p>
          <a:p>
            <a:r>
              <a:rPr lang="en-US" dirty="0" smtClean="0"/>
              <a:t>Yearly Outline</a:t>
            </a:r>
          </a:p>
          <a:p>
            <a:r>
              <a:rPr lang="en-US" dirty="0" smtClean="0"/>
              <a:t>Instructional Focus on the proper TEKS</a:t>
            </a:r>
          </a:p>
          <a:p>
            <a:r>
              <a:rPr lang="en-US" dirty="0" smtClean="0"/>
              <a:t>Rigorous Lessons</a:t>
            </a:r>
          </a:p>
          <a:p>
            <a:r>
              <a:rPr lang="en-US" dirty="0" smtClean="0"/>
              <a:t>Aligned and Appropriate Assessment</a:t>
            </a:r>
          </a:p>
          <a:p>
            <a:r>
              <a:rPr lang="en-US" dirty="0" smtClean="0"/>
              <a:t>Instructional Monitoring that is Aligned</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Cooperative Learning</a:t>
            </a:r>
            <a:endParaRPr lang="en-US" dirty="0"/>
          </a:p>
        </p:txBody>
      </p:sp>
      <p:sp>
        <p:nvSpPr>
          <p:cNvPr id="3" name="Content Placeholder 2"/>
          <p:cNvSpPr>
            <a:spLocks noGrp="1"/>
          </p:cNvSpPr>
          <p:nvPr>
            <p:ph idx="1"/>
          </p:nvPr>
        </p:nvSpPr>
        <p:spPr/>
        <p:txBody>
          <a:bodyPr/>
          <a:lstStyle/>
          <a:p>
            <a:r>
              <a:rPr lang="en-US" dirty="0" smtClean="0"/>
              <a:t>3 Models of Cooperative Learning</a:t>
            </a:r>
          </a:p>
          <a:p>
            <a:r>
              <a:rPr lang="en-US" dirty="0" smtClean="0"/>
              <a:t>Johnson and Johnson</a:t>
            </a:r>
          </a:p>
          <a:p>
            <a:r>
              <a:rPr lang="en-US" dirty="0" smtClean="0"/>
              <a:t>Kagen – Region 18</a:t>
            </a:r>
          </a:p>
          <a:p>
            <a:r>
              <a:rPr lang="en-US" dirty="0" smtClean="0"/>
              <a:t>Robert Slavin</a:t>
            </a:r>
          </a:p>
          <a:p>
            <a:r>
              <a:rPr lang="en-US" dirty="0" smtClean="0"/>
              <a:t>PIES – Positive Interdependence, Individual Accountability, Equal Participation, Simultaneous Intervention </a:t>
            </a:r>
          </a:p>
          <a:p>
            <a:r>
              <a:rPr lang="en-US" dirty="0" smtClean="0"/>
              <a:t>Group Goal – Individual Accountability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Five E Model</a:t>
            </a:r>
            <a:endParaRPr lang="en-US" dirty="0"/>
          </a:p>
        </p:txBody>
      </p:sp>
      <p:sp>
        <p:nvSpPr>
          <p:cNvPr id="3" name="Content Placeholder 2"/>
          <p:cNvSpPr>
            <a:spLocks noGrp="1"/>
          </p:cNvSpPr>
          <p:nvPr>
            <p:ph idx="1"/>
          </p:nvPr>
        </p:nvSpPr>
        <p:spPr/>
        <p:txBody>
          <a:bodyPr/>
          <a:lstStyle/>
          <a:p>
            <a:r>
              <a:rPr lang="en-US" dirty="0" smtClean="0"/>
              <a:t>Engage</a:t>
            </a:r>
          </a:p>
          <a:p>
            <a:r>
              <a:rPr lang="en-US" dirty="0" smtClean="0"/>
              <a:t>Explore</a:t>
            </a:r>
          </a:p>
          <a:p>
            <a:r>
              <a:rPr lang="en-US" dirty="0" smtClean="0"/>
              <a:t>Explanation</a:t>
            </a:r>
          </a:p>
          <a:p>
            <a:r>
              <a:rPr lang="en-US" dirty="0" smtClean="0"/>
              <a:t>Elaborate</a:t>
            </a:r>
          </a:p>
          <a:p>
            <a:r>
              <a:rPr lang="en-US" dirty="0" smtClean="0"/>
              <a:t>Evaluate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Foldables</a:t>
            </a:r>
            <a:endParaRPr lang="en-US" dirty="0"/>
          </a:p>
        </p:txBody>
      </p:sp>
      <p:sp>
        <p:nvSpPr>
          <p:cNvPr id="3" name="Content Placeholder 2"/>
          <p:cNvSpPr>
            <a:spLocks noGrp="1"/>
          </p:cNvSpPr>
          <p:nvPr>
            <p:ph idx="1"/>
          </p:nvPr>
        </p:nvSpPr>
        <p:spPr/>
        <p:txBody>
          <a:bodyPr/>
          <a:lstStyle/>
          <a:p>
            <a:r>
              <a:rPr lang="en-US" dirty="0" smtClean="0"/>
              <a:t>Hands on</a:t>
            </a:r>
          </a:p>
          <a:p>
            <a:r>
              <a:rPr lang="en-US" dirty="0" smtClean="0"/>
              <a:t>Organize learning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ELPS</a:t>
            </a:r>
            <a:endParaRPr lang="en-US" dirty="0"/>
          </a:p>
        </p:txBody>
      </p:sp>
      <p:sp>
        <p:nvSpPr>
          <p:cNvPr id="3" name="Content Placeholder 2"/>
          <p:cNvSpPr>
            <a:spLocks noGrp="1"/>
          </p:cNvSpPr>
          <p:nvPr>
            <p:ph idx="1"/>
          </p:nvPr>
        </p:nvSpPr>
        <p:spPr/>
        <p:txBody>
          <a:bodyPr/>
          <a:lstStyle/>
          <a:p>
            <a:r>
              <a:rPr lang="en-US" dirty="0" smtClean="0"/>
              <a:t>What are the ELPS? </a:t>
            </a:r>
          </a:p>
          <a:p>
            <a:r>
              <a:rPr lang="en-US" dirty="0" smtClean="0"/>
              <a:t>Use Background Knowledge</a:t>
            </a:r>
          </a:p>
          <a:p>
            <a:r>
              <a:rPr lang="en-US" dirty="0" smtClean="0"/>
              <a:t>Collaboration</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ELLs Need</a:t>
            </a:r>
            <a:endParaRPr lang="en-US" dirty="0"/>
          </a:p>
        </p:txBody>
      </p:sp>
      <p:sp>
        <p:nvSpPr>
          <p:cNvPr id="3" name="Content Placeholder 2"/>
          <p:cNvSpPr>
            <a:spLocks noGrp="1"/>
          </p:cNvSpPr>
          <p:nvPr>
            <p:ph idx="1"/>
          </p:nvPr>
        </p:nvSpPr>
        <p:spPr/>
        <p:txBody>
          <a:bodyPr/>
          <a:lstStyle/>
          <a:p>
            <a:r>
              <a:rPr lang="en-US" dirty="0" smtClean="0"/>
              <a:t>Collaboration</a:t>
            </a:r>
          </a:p>
          <a:p>
            <a:r>
              <a:rPr lang="en-US" dirty="0" smtClean="0"/>
              <a:t>Scaffolding</a:t>
            </a:r>
          </a:p>
          <a:p>
            <a:r>
              <a:rPr lang="en-US" dirty="0" smtClean="0"/>
              <a:t>Frayer Model</a:t>
            </a:r>
          </a:p>
          <a:p>
            <a:r>
              <a:rPr lang="en-US" dirty="0" smtClean="0"/>
              <a:t>Two Column Notes</a:t>
            </a:r>
          </a:p>
          <a:p>
            <a:r>
              <a:rPr lang="en-US" dirty="0" smtClean="0"/>
              <a:t>Foldables</a:t>
            </a:r>
          </a:p>
          <a:p>
            <a:r>
              <a:rPr lang="en-US" dirty="0" smtClean="0"/>
              <a:t>Characterization Chart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066800"/>
          </a:xfrm>
        </p:spPr>
        <p:txBody>
          <a:bodyPr>
            <a:normAutofit fontScale="90000"/>
          </a:bodyPr>
          <a:lstStyle/>
          <a:p>
            <a:r>
              <a:rPr lang="en-US" sz="3600" b="1" u="sng" dirty="0" smtClean="0"/>
              <a:t>Content must be adapted to ELLs needs through the use of:</a:t>
            </a:r>
            <a:endParaRPr lang="en-US" dirty="0"/>
          </a:p>
        </p:txBody>
      </p:sp>
      <p:sp>
        <p:nvSpPr>
          <p:cNvPr id="3" name="Content Placeholder 2"/>
          <p:cNvSpPr>
            <a:spLocks noGrp="1"/>
          </p:cNvSpPr>
          <p:nvPr>
            <p:ph idx="1"/>
          </p:nvPr>
        </p:nvSpPr>
        <p:spPr>
          <a:xfrm>
            <a:off x="301752" y="1905000"/>
            <a:ext cx="8503920" cy="4194048"/>
          </a:xfrm>
        </p:spPr>
        <p:txBody>
          <a:bodyPr/>
          <a:lstStyle/>
          <a:p>
            <a:r>
              <a:rPr lang="en-US" sz="2400" b="1" u="sng" dirty="0" smtClean="0"/>
              <a:t>Content must be adapted to ELLs needs through the use of:</a:t>
            </a:r>
          </a:p>
          <a:p>
            <a:r>
              <a:rPr lang="en-US" sz="2400" dirty="0" smtClean="0"/>
              <a:t>Graphic organizers</a:t>
            </a:r>
          </a:p>
          <a:p>
            <a:r>
              <a:rPr lang="en-US" sz="2400" dirty="0" smtClean="0"/>
              <a:t>Study guides</a:t>
            </a:r>
          </a:p>
          <a:p>
            <a:r>
              <a:rPr lang="en-US" sz="2400" dirty="0" smtClean="0"/>
              <a:t>Outlines</a:t>
            </a:r>
          </a:p>
          <a:p>
            <a:r>
              <a:rPr lang="en-US" sz="2400" dirty="0" smtClean="0"/>
              <a:t>Adapted text</a:t>
            </a:r>
          </a:p>
          <a:p>
            <a:r>
              <a:rPr lang="en-US" sz="2400" dirty="0" smtClean="0"/>
              <a:t>Labeled pictures</a:t>
            </a:r>
          </a:p>
          <a:p>
            <a:r>
              <a:rPr lang="en-US" sz="2400" dirty="0" smtClean="0"/>
              <a:t>Highlighted text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a:t>
            </a:r>
            <a:endParaRPr lang="en-US" dirty="0"/>
          </a:p>
        </p:txBody>
      </p:sp>
      <p:sp>
        <p:nvSpPr>
          <p:cNvPr id="3" name="Content Placeholder 2"/>
          <p:cNvSpPr>
            <a:spLocks noGrp="1"/>
          </p:cNvSpPr>
          <p:nvPr>
            <p:ph idx="1"/>
          </p:nvPr>
        </p:nvSpPr>
        <p:spPr/>
        <p:txBody>
          <a:bodyPr/>
          <a:lstStyle/>
          <a:p>
            <a:r>
              <a:rPr lang="en-US" dirty="0" smtClean="0"/>
              <a:t>What administrators talk about becomes important</a:t>
            </a:r>
          </a:p>
          <a:p>
            <a:r>
              <a:rPr lang="en-US" dirty="0" smtClean="0"/>
              <a:t>Talk, talk, talk curriculum</a:t>
            </a:r>
          </a:p>
          <a:p>
            <a:r>
              <a:rPr lang="en-US" dirty="0" smtClean="0"/>
              <a:t>Tell stories regarding rigor</a:t>
            </a:r>
          </a:p>
          <a:p>
            <a:r>
              <a:rPr lang="en-US" dirty="0" smtClean="0"/>
              <a:t>Focus the conversation</a:t>
            </a:r>
          </a:p>
          <a:p>
            <a:r>
              <a:rPr lang="en-US" dirty="0" smtClean="0"/>
              <a:t>Use staff meetings differently</a:t>
            </a: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Objectives</a:t>
            </a:r>
            <a:endParaRPr lang="en-US" dirty="0"/>
          </a:p>
        </p:txBody>
      </p:sp>
      <p:sp>
        <p:nvSpPr>
          <p:cNvPr id="3" name="Content Placeholder 2"/>
          <p:cNvSpPr>
            <a:spLocks noGrp="1"/>
          </p:cNvSpPr>
          <p:nvPr>
            <p:ph idx="1"/>
          </p:nvPr>
        </p:nvSpPr>
        <p:spPr/>
        <p:txBody>
          <a:bodyPr/>
          <a:lstStyle/>
          <a:p>
            <a:r>
              <a:rPr lang="en-US" sz="2400" b="1" dirty="0" smtClean="0"/>
              <a:t>Students must be provided frequent opportunities for interactions that integrate language skills</a:t>
            </a:r>
          </a:p>
          <a:p>
            <a:pPr>
              <a:buFont typeface="Arial" charset="0"/>
              <a:buChar char="•"/>
            </a:pPr>
            <a:r>
              <a:rPr lang="en-US" sz="2000" b="1" dirty="0" smtClean="0"/>
              <a:t>Listening</a:t>
            </a:r>
          </a:p>
          <a:p>
            <a:pPr>
              <a:buFont typeface="Arial" charset="0"/>
              <a:buChar char="•"/>
            </a:pPr>
            <a:r>
              <a:rPr lang="en-US" sz="2000" b="1" dirty="0" smtClean="0"/>
              <a:t>Speaking</a:t>
            </a:r>
          </a:p>
          <a:p>
            <a:pPr>
              <a:buFont typeface="Arial" charset="0"/>
              <a:buChar char="•"/>
            </a:pPr>
            <a:r>
              <a:rPr lang="en-US" sz="2000" b="1" dirty="0" smtClean="0"/>
              <a:t>Reading</a:t>
            </a:r>
          </a:p>
          <a:p>
            <a:pPr>
              <a:buFont typeface="Arial" charset="0"/>
              <a:buChar char="•"/>
            </a:pPr>
            <a:r>
              <a:rPr lang="en-US" sz="2000" b="1" dirty="0" smtClean="0"/>
              <a:t>Writing</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Sheltered Instruction techniques:</a:t>
            </a:r>
            <a:endParaRPr lang="en-US" dirty="0"/>
          </a:p>
        </p:txBody>
      </p:sp>
      <p:sp>
        <p:nvSpPr>
          <p:cNvPr id="3" name="Content Placeholder 2"/>
          <p:cNvSpPr>
            <a:spLocks noGrp="1"/>
          </p:cNvSpPr>
          <p:nvPr>
            <p:ph idx="1"/>
          </p:nvPr>
        </p:nvSpPr>
        <p:spPr/>
        <p:txBody>
          <a:bodyPr/>
          <a:lstStyle/>
          <a:p>
            <a:pPr>
              <a:buNone/>
            </a:pPr>
            <a:endParaRPr lang="en-US" b="1" u="sng" dirty="0" smtClean="0"/>
          </a:p>
          <a:p>
            <a:r>
              <a:rPr lang="en-US" sz="2800" dirty="0" smtClean="0"/>
              <a:t>Emphasized key vocabulary in context</a:t>
            </a:r>
          </a:p>
          <a:p>
            <a:r>
              <a:rPr lang="en-US" sz="2800" dirty="0" smtClean="0"/>
              <a:t>Scaffolding to introduce a new concept</a:t>
            </a:r>
          </a:p>
          <a:p>
            <a:r>
              <a:rPr lang="en-US" sz="2800" dirty="0" smtClean="0"/>
              <a:t>Inquiry to promote higher level thinking</a:t>
            </a:r>
          </a:p>
          <a:p>
            <a:r>
              <a:rPr lang="en-US" sz="2800" dirty="0" smtClean="0"/>
              <a:t>Frayer Model</a:t>
            </a:r>
          </a:p>
          <a:p>
            <a:r>
              <a:rPr lang="en-US" sz="2800" dirty="0" smtClean="0"/>
              <a:t>Graphic organizers</a:t>
            </a:r>
          </a:p>
          <a:p>
            <a:r>
              <a:rPr lang="en-US" sz="2800" dirty="0" smtClean="0"/>
              <a:t>Word Wall</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Supplies for LEP students </a:t>
            </a:r>
            <a:r>
              <a:rPr lang="en-US" dirty="0" smtClean="0"/>
              <a:t>-</a:t>
            </a:r>
            <a:endParaRPr lang="en-US" dirty="0"/>
          </a:p>
        </p:txBody>
      </p:sp>
      <p:sp>
        <p:nvSpPr>
          <p:cNvPr id="3" name="Content Placeholder 2"/>
          <p:cNvSpPr>
            <a:spLocks noGrp="1"/>
          </p:cNvSpPr>
          <p:nvPr>
            <p:ph idx="1"/>
          </p:nvPr>
        </p:nvSpPr>
        <p:spPr/>
        <p:txBody>
          <a:bodyPr/>
          <a:lstStyle/>
          <a:p>
            <a:r>
              <a:rPr lang="en-US" dirty="0" smtClean="0"/>
              <a:t>Use your Title I money for supplies for all students. Then use your Title III money to train all of the teachers on your campus on Sheltered Instruction Strategies. Of course use the Title III money for training your ESL teachers.</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Mike Schmoker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Effective Teamwork</a:t>
            </a:r>
          </a:p>
          <a:p>
            <a:r>
              <a:rPr lang="en-US" dirty="0" smtClean="0"/>
              <a:t>Lessoning teachers isolation</a:t>
            </a:r>
          </a:p>
          <a:p>
            <a:r>
              <a:rPr lang="en-US" dirty="0" smtClean="0"/>
              <a:t>Produces remarkable gains in achievement</a:t>
            </a:r>
          </a:p>
          <a:p>
            <a:r>
              <a:rPr lang="en-US" dirty="0" smtClean="0"/>
              <a:t>High quality solutions to problems</a:t>
            </a:r>
          </a:p>
          <a:p>
            <a:r>
              <a:rPr lang="en-US" dirty="0" smtClean="0"/>
              <a:t>Increased confidence among all school community members</a:t>
            </a:r>
          </a:p>
          <a:p>
            <a:r>
              <a:rPr lang="en-US" dirty="0" smtClean="0"/>
              <a:t>The ability to examine and test new ideas, methods and materials</a:t>
            </a:r>
          </a:p>
          <a:p>
            <a:r>
              <a:rPr lang="en-US" dirty="0" smtClean="0"/>
              <a:t>More systemic assistance to beginning teachers</a:t>
            </a:r>
          </a:p>
          <a:p>
            <a:r>
              <a:rPr lang="en-US" dirty="0" smtClean="0"/>
              <a:t>An expanded pool of ideas, materials and methods</a:t>
            </a:r>
          </a:p>
          <a:p>
            <a:pPr>
              <a:buNone/>
            </a:pPr>
            <a:r>
              <a:rPr lang="en-US" dirty="0" smtClean="0"/>
              <a:t>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Robert Marzano’s </a:t>
            </a:r>
            <a:br>
              <a:rPr lang="en-US" dirty="0" smtClean="0"/>
            </a:br>
            <a:r>
              <a:rPr lang="en-US" dirty="0" smtClean="0"/>
              <a:t>Classroom Instruction the Works</a:t>
            </a:r>
            <a:endParaRPr lang="en-US" dirty="0"/>
          </a:p>
        </p:txBody>
      </p:sp>
      <p:sp>
        <p:nvSpPr>
          <p:cNvPr id="3" name="Content Placeholder 2"/>
          <p:cNvSpPr>
            <a:spLocks noGrp="1"/>
          </p:cNvSpPr>
          <p:nvPr>
            <p:ph idx="1"/>
          </p:nvPr>
        </p:nvSpPr>
        <p:spPr/>
        <p:txBody>
          <a:bodyPr/>
          <a:lstStyle/>
          <a:p>
            <a:r>
              <a:rPr lang="en-US" dirty="0" smtClean="0"/>
              <a:t>Finding similarities and differences</a:t>
            </a:r>
          </a:p>
          <a:p>
            <a:r>
              <a:rPr lang="en-US" dirty="0" smtClean="0"/>
              <a:t>Summarizing and note taking</a:t>
            </a:r>
          </a:p>
          <a:p>
            <a:r>
              <a:rPr lang="en-US" dirty="0" smtClean="0"/>
              <a:t>Homework and Practice</a:t>
            </a:r>
          </a:p>
          <a:p>
            <a:r>
              <a:rPr lang="en-US" dirty="0" smtClean="0"/>
              <a:t>Nonlinguistic Representation</a:t>
            </a:r>
          </a:p>
          <a:p>
            <a:r>
              <a:rPr lang="en-US" dirty="0" smtClean="0"/>
              <a:t>Cooperative Learning</a:t>
            </a:r>
          </a:p>
          <a:p>
            <a:r>
              <a:rPr lang="en-US" dirty="0" smtClean="0"/>
              <a:t>Setting Objectives and Providing Feedback</a:t>
            </a:r>
          </a:p>
          <a:p>
            <a:r>
              <a:rPr lang="en-US" dirty="0" smtClean="0"/>
              <a:t>Questions and Cues and Advanced Organizers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Measureable Goals </a:t>
            </a:r>
            <a:endParaRPr lang="en-US" dirty="0"/>
          </a:p>
        </p:txBody>
      </p:sp>
      <p:sp>
        <p:nvSpPr>
          <p:cNvPr id="3" name="Content Placeholder 2"/>
          <p:cNvSpPr>
            <a:spLocks noGrp="1"/>
          </p:cNvSpPr>
          <p:nvPr>
            <p:ph idx="1"/>
          </p:nvPr>
        </p:nvSpPr>
        <p:spPr/>
        <p:txBody>
          <a:bodyPr/>
          <a:lstStyle/>
          <a:p>
            <a:pPr>
              <a:buNone/>
            </a:pPr>
            <a:r>
              <a:rPr lang="en-US" dirty="0" smtClean="0"/>
              <a:t>Criteria for effective goals</a:t>
            </a:r>
          </a:p>
          <a:p>
            <a:r>
              <a:rPr lang="en-US" dirty="0" smtClean="0"/>
              <a:t>Measureable</a:t>
            </a:r>
          </a:p>
          <a:p>
            <a:r>
              <a:rPr lang="en-US" dirty="0" smtClean="0"/>
              <a:t>Annual</a:t>
            </a:r>
          </a:p>
          <a:p>
            <a:r>
              <a:rPr lang="en-US" dirty="0" smtClean="0"/>
              <a:t>Focused, with occasional exceptions</a:t>
            </a:r>
          </a:p>
          <a:p>
            <a:r>
              <a:rPr lang="en-US" dirty="0" smtClean="0"/>
              <a:t>Linked to end of year assessment</a:t>
            </a:r>
          </a:p>
          <a:p>
            <a:r>
              <a:rPr lang="en-US" dirty="0" smtClean="0"/>
              <a:t>Written in simple direct language that can be understood by almost any audience</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 Instruction</a:t>
            </a:r>
            <a:endParaRPr lang="en-US" dirty="0"/>
          </a:p>
        </p:txBody>
      </p:sp>
      <p:sp>
        <p:nvSpPr>
          <p:cNvPr id="3" name="Content Placeholder 2"/>
          <p:cNvSpPr>
            <a:spLocks noGrp="1"/>
          </p:cNvSpPr>
          <p:nvPr>
            <p:ph idx="1"/>
          </p:nvPr>
        </p:nvSpPr>
        <p:spPr/>
        <p:txBody>
          <a:bodyPr/>
          <a:lstStyle/>
          <a:p>
            <a:r>
              <a:rPr lang="en-US" dirty="0" smtClean="0"/>
              <a:t>Walk-throughs </a:t>
            </a:r>
          </a:p>
          <a:p>
            <a:r>
              <a:rPr lang="en-US" dirty="0" smtClean="0"/>
              <a:t>Groups</a:t>
            </a:r>
          </a:p>
          <a:p>
            <a:r>
              <a:rPr lang="en-US" dirty="0" smtClean="0"/>
              <a:t>Discussions</a:t>
            </a:r>
          </a:p>
          <a:p>
            <a:r>
              <a:rPr lang="en-US" dirty="0" smtClean="0"/>
              <a:t>Have teachers engage in discussions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Reflective Practice</a:t>
            </a:r>
            <a:endParaRPr lang="en-US" dirty="0"/>
          </a:p>
        </p:txBody>
      </p:sp>
      <p:sp>
        <p:nvSpPr>
          <p:cNvPr id="3" name="Content Placeholder 2"/>
          <p:cNvSpPr>
            <a:spLocks noGrp="1"/>
          </p:cNvSpPr>
          <p:nvPr>
            <p:ph idx="1"/>
          </p:nvPr>
        </p:nvSpPr>
        <p:spPr/>
        <p:txBody>
          <a:bodyPr/>
          <a:lstStyle/>
          <a:p>
            <a:r>
              <a:rPr lang="en-US" dirty="0" smtClean="0"/>
              <a:t>Teacher’s engaging in reflective practice about their craft is the powerful thing that you can do to improve instruction. </a:t>
            </a:r>
          </a:p>
          <a:p>
            <a:r>
              <a:rPr lang="en-US" dirty="0" smtClean="0"/>
              <a:t>Teacher Reflection Diary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Skills vs. Higher Order skills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We labor under the incorrect notion that students must master basic skills before they can learn higher order skills or engage in complex activities.   Studies in reading. Math and writing clearly demonstrate the opposite is true.   Students learn best when basic skills are taught in a vital challenging context that makes skills meaningful.   The very thing that keeps students from learning is the dry irrelevant teaching strategies we often employ especially with students who need challenges most.  (Means, Chelemer, Knapp 1991) Low performing students stand to gain the most from approaches that incorporate basic skills into complex higher order tasks and problems.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t>
            </a:r>
            <a:endParaRPr lang="en-US" dirty="0"/>
          </a:p>
        </p:txBody>
      </p:sp>
      <p:sp>
        <p:nvSpPr>
          <p:cNvPr id="3" name="Content Placeholder 2"/>
          <p:cNvSpPr>
            <a:spLocks noGrp="1"/>
          </p:cNvSpPr>
          <p:nvPr>
            <p:ph idx="1"/>
          </p:nvPr>
        </p:nvSpPr>
        <p:spPr/>
        <p:txBody>
          <a:bodyPr/>
          <a:lstStyle/>
          <a:p>
            <a:r>
              <a:rPr lang="en-US" dirty="0" smtClean="0"/>
              <a:t>Time - We must break the egalitarian ethic - Not all the subjects need the same amount of time. Not everyone gets the same amount of time to plan. Math teachers may need two conference periods. High performing schools Move their resources into high leverage areas. We must end egalitarianism. We must spend a great deal of time on developing a collaborative culture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the Vision</a:t>
            </a:r>
            <a:endParaRPr lang="en-US" dirty="0"/>
          </a:p>
        </p:txBody>
      </p:sp>
      <p:sp>
        <p:nvSpPr>
          <p:cNvPr id="3" name="Content Placeholder 2"/>
          <p:cNvSpPr>
            <a:spLocks noGrp="1"/>
          </p:cNvSpPr>
          <p:nvPr>
            <p:ph idx="1"/>
          </p:nvPr>
        </p:nvSpPr>
        <p:spPr/>
        <p:txBody>
          <a:bodyPr/>
          <a:lstStyle/>
          <a:p>
            <a:r>
              <a:rPr lang="en-US" dirty="0" smtClean="0"/>
              <a:t>Make sure that you sell this again and again.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 Instructional Time</a:t>
            </a:r>
            <a:endParaRPr lang="en-US" dirty="0"/>
          </a:p>
        </p:txBody>
      </p:sp>
      <p:sp>
        <p:nvSpPr>
          <p:cNvPr id="3" name="Content Placeholder 2"/>
          <p:cNvSpPr>
            <a:spLocks noGrp="1"/>
          </p:cNvSpPr>
          <p:nvPr>
            <p:ph idx="1"/>
          </p:nvPr>
        </p:nvSpPr>
        <p:spPr/>
        <p:txBody>
          <a:bodyPr/>
          <a:lstStyle/>
          <a:p>
            <a:r>
              <a:rPr lang="en-US" dirty="0" smtClean="0"/>
              <a:t>Instructional time - Must find a way to have large blocks of instructional time during the day for all classes. Once a week ---- Grade Levels Must meet --- You must have time built in. To Identify values, what will be taught, how will we know it’s been taught, and what will we do with those that have learned, what will we do with those who have not learned,</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Communication</a:t>
            </a:r>
            <a:endParaRPr lang="en-US" dirty="0"/>
          </a:p>
        </p:txBody>
      </p:sp>
      <p:sp>
        <p:nvSpPr>
          <p:cNvPr id="3" name="Content Placeholder 2"/>
          <p:cNvSpPr>
            <a:spLocks noGrp="1"/>
          </p:cNvSpPr>
          <p:nvPr>
            <p:ph idx="1"/>
          </p:nvPr>
        </p:nvSpPr>
        <p:spPr/>
        <p:txBody>
          <a:bodyPr/>
          <a:lstStyle/>
          <a:p>
            <a:r>
              <a:rPr lang="en-US" dirty="0" smtClean="0"/>
              <a:t>Communication -- Schools must always focus on the positive --- Focus on the positive not the negative. Always talk positive about the school. Everyone should talk positive about each other. Stop the trash talk. Positive talk. Positive talk. Positive talk. Superintendent - must communicate. Go into the community….. clubs, gatherings, church luncheons, Control the message at your events, Be positive, positive, positive,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Intervention</a:t>
            </a:r>
            <a:endParaRPr lang="en-US" dirty="0"/>
          </a:p>
        </p:txBody>
      </p:sp>
      <p:sp>
        <p:nvSpPr>
          <p:cNvPr id="3" name="Content Placeholder 2"/>
          <p:cNvSpPr>
            <a:spLocks noGrp="1"/>
          </p:cNvSpPr>
          <p:nvPr>
            <p:ph idx="1"/>
          </p:nvPr>
        </p:nvSpPr>
        <p:spPr/>
        <p:txBody>
          <a:bodyPr/>
          <a:lstStyle/>
          <a:p>
            <a:r>
              <a:rPr lang="en-US" dirty="0" smtClean="0"/>
              <a:t>Interventions will not make up for poor instruction</a:t>
            </a:r>
          </a:p>
          <a:p>
            <a:r>
              <a:rPr lang="en-US" dirty="0" smtClean="0"/>
              <a:t>Response to instruction &amp; intervention</a:t>
            </a:r>
          </a:p>
          <a:p>
            <a:r>
              <a:rPr lang="en-US" dirty="0" smtClean="0"/>
              <a:t>Research shows that the biggest reasons kids learn is quality instruction</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components to implementing RTI</a:t>
            </a:r>
            <a:endParaRPr lang="en-US" dirty="0"/>
          </a:p>
        </p:txBody>
      </p:sp>
      <p:sp>
        <p:nvSpPr>
          <p:cNvPr id="3" name="Content Placeholder 2"/>
          <p:cNvSpPr>
            <a:spLocks noGrp="1"/>
          </p:cNvSpPr>
          <p:nvPr>
            <p:ph idx="1"/>
          </p:nvPr>
        </p:nvSpPr>
        <p:spPr/>
        <p:txBody>
          <a:bodyPr/>
          <a:lstStyle/>
          <a:p>
            <a:pPr>
              <a:buNone/>
            </a:pPr>
            <a:endParaRPr lang="en-US" dirty="0" smtClean="0"/>
          </a:p>
          <a:p>
            <a:pPr fontAlgn="ctr"/>
            <a:r>
              <a:rPr lang="en-US" dirty="0" smtClean="0"/>
              <a:t>Problem solving and collective responsibility</a:t>
            </a:r>
          </a:p>
          <a:p>
            <a:pPr fontAlgn="ctr"/>
            <a:r>
              <a:rPr lang="en-US" dirty="0" smtClean="0"/>
              <a:t>Universal screening and diagnostic assessment</a:t>
            </a:r>
          </a:p>
          <a:p>
            <a:pPr fontAlgn="ctr"/>
            <a:r>
              <a:rPr lang="en-US" dirty="0" smtClean="0"/>
              <a:t>Progress monitoring</a:t>
            </a:r>
          </a:p>
          <a:p>
            <a:pPr fontAlgn="ctr"/>
            <a:r>
              <a:rPr lang="en-US" dirty="0" smtClean="0"/>
              <a:t>Intervention efficacy and fidelity</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Districts should have in place SRIS School Readiness Integration Specialist - This person should integrate Pre-K Head start and Child Care Providers in a communality Ideally the ISD would hire a teacher and pay them with ADA - This teacher would be placed at the day care facility - Eventfully these students are your third grade TAKS takers - There are ways that this could pay off throughout these student s school career. If you get kids off to a good start then the rest of school would be more successful. MUST HAVE an MOU – Who will pay for the free lunches - Who will pay for supplies. Only those students that qualify would be accepted into the program.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smtClean="0"/>
              <a:t>Emphasize writing </a:t>
            </a:r>
          </a:p>
          <a:p>
            <a:r>
              <a:rPr lang="en-US" dirty="0" smtClean="0"/>
              <a:t>In math and science can they write the key focal points of what they are solving.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Using visuals when teaching history</a:t>
            </a:r>
            <a:r>
              <a:rPr lang="en-US" dirty="0" smtClean="0"/>
              <a:t> -</a:t>
            </a:r>
            <a:endParaRPr lang="en-US" dirty="0"/>
          </a:p>
        </p:txBody>
      </p:sp>
      <p:sp>
        <p:nvSpPr>
          <p:cNvPr id="3" name="Content Placeholder 2"/>
          <p:cNvSpPr>
            <a:spLocks noGrp="1"/>
          </p:cNvSpPr>
          <p:nvPr>
            <p:ph idx="1"/>
          </p:nvPr>
        </p:nvSpPr>
        <p:spPr/>
        <p:txBody>
          <a:bodyPr/>
          <a:lstStyle/>
          <a:p>
            <a:pPr fontAlgn="ctr">
              <a:buNone/>
            </a:pPr>
            <a:r>
              <a:rPr lang="en-US" dirty="0" smtClean="0"/>
              <a:t> </a:t>
            </a:r>
          </a:p>
          <a:p>
            <a:pPr fontAlgn="ctr"/>
            <a:r>
              <a:rPr lang="en-US" dirty="0" smtClean="0"/>
              <a:t> They are very powerful. The brain sees pictures they tend to provide the strongest memories. The brain loves color. Color tends to enhance memory 80% because the brain sees in color.</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Technological Assessment</a:t>
            </a:r>
            <a:endParaRPr lang="en-US" dirty="0"/>
          </a:p>
        </p:txBody>
      </p:sp>
      <p:sp>
        <p:nvSpPr>
          <p:cNvPr id="3" name="Content Placeholder 2"/>
          <p:cNvSpPr>
            <a:spLocks noGrp="1"/>
          </p:cNvSpPr>
          <p:nvPr>
            <p:ph idx="1"/>
          </p:nvPr>
        </p:nvSpPr>
        <p:spPr/>
        <p:txBody>
          <a:bodyPr/>
          <a:lstStyle/>
          <a:p>
            <a:r>
              <a:rPr lang="en-US" dirty="0" smtClean="0"/>
              <a:t>Use technology for assessment</a:t>
            </a:r>
          </a:p>
          <a:p>
            <a:r>
              <a:rPr lang="en-US" dirty="0" smtClean="0"/>
              <a:t>Texas Math and Science Diagnostic System</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Staff Development</a:t>
            </a:r>
            <a:endParaRPr lang="en-US" dirty="0"/>
          </a:p>
        </p:txBody>
      </p:sp>
      <p:sp>
        <p:nvSpPr>
          <p:cNvPr id="3" name="Content Placeholder 2"/>
          <p:cNvSpPr>
            <a:spLocks noGrp="1"/>
          </p:cNvSpPr>
          <p:nvPr>
            <p:ph idx="1"/>
          </p:nvPr>
        </p:nvSpPr>
        <p:spPr/>
        <p:txBody>
          <a:bodyPr/>
          <a:lstStyle/>
          <a:p>
            <a:r>
              <a:rPr lang="en-US" dirty="0" smtClean="0"/>
              <a:t>How is staff development tied to instruction?</a:t>
            </a:r>
          </a:p>
          <a:p>
            <a:r>
              <a:rPr lang="en-US" dirty="0" smtClean="0"/>
              <a:t>Teachers cannot just keep teaching the old traditional way.</a:t>
            </a:r>
          </a:p>
          <a:p>
            <a:r>
              <a:rPr lang="en-US" dirty="0" smtClean="0"/>
              <a:t>They must develop their skills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Help them to discover the mission</a:t>
            </a:r>
            <a:endParaRPr lang="en-US" dirty="0"/>
          </a:p>
        </p:txBody>
      </p:sp>
      <p:sp>
        <p:nvSpPr>
          <p:cNvPr id="3" name="Content Placeholder 2"/>
          <p:cNvSpPr>
            <a:spLocks noGrp="1"/>
          </p:cNvSpPr>
          <p:nvPr>
            <p:ph idx="1"/>
          </p:nvPr>
        </p:nvSpPr>
        <p:spPr/>
        <p:txBody>
          <a:bodyPr/>
          <a:lstStyle/>
          <a:p>
            <a:r>
              <a:rPr lang="en-US" dirty="0" smtClean="0"/>
              <a:t>Be their guide.</a:t>
            </a:r>
          </a:p>
          <a:p>
            <a:r>
              <a:rPr lang="en-US" dirty="0" smtClean="0"/>
              <a:t>Ask  guiding questions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Goals</a:t>
            </a:r>
            <a:endParaRPr lang="en-US" dirty="0"/>
          </a:p>
        </p:txBody>
      </p:sp>
      <p:sp>
        <p:nvSpPr>
          <p:cNvPr id="3" name="Content Placeholder 2"/>
          <p:cNvSpPr>
            <a:spLocks noGrp="1"/>
          </p:cNvSpPr>
          <p:nvPr>
            <p:ph idx="1"/>
          </p:nvPr>
        </p:nvSpPr>
        <p:spPr/>
        <p:txBody>
          <a:bodyPr/>
          <a:lstStyle/>
          <a:p>
            <a:r>
              <a:rPr lang="en-US" dirty="0" smtClean="0"/>
              <a:t>How many goals should a district have?</a:t>
            </a:r>
          </a:p>
          <a:p>
            <a:r>
              <a:rPr lang="en-US" dirty="0" smtClean="0"/>
              <a:t>Goals – Long term</a:t>
            </a:r>
          </a:p>
          <a:p>
            <a:r>
              <a:rPr lang="en-US" dirty="0" smtClean="0"/>
              <a:t>Objective – short term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Insist on Data Driven Leadership</a:t>
            </a:r>
            <a:endParaRPr lang="en-US" dirty="0"/>
          </a:p>
        </p:txBody>
      </p:sp>
      <p:sp>
        <p:nvSpPr>
          <p:cNvPr id="3" name="Content Placeholder 2"/>
          <p:cNvSpPr>
            <a:spLocks noGrp="1"/>
          </p:cNvSpPr>
          <p:nvPr>
            <p:ph idx="1"/>
          </p:nvPr>
        </p:nvSpPr>
        <p:spPr/>
        <p:txBody>
          <a:bodyPr/>
          <a:lstStyle/>
          <a:p>
            <a:r>
              <a:rPr lang="en-US" dirty="0" smtClean="0"/>
              <a:t>Not exclusively</a:t>
            </a:r>
          </a:p>
          <a:p>
            <a:r>
              <a:rPr lang="en-US" dirty="0" smtClean="0"/>
              <a:t>DMAC</a:t>
            </a:r>
          </a:p>
          <a:p>
            <a:r>
              <a:rPr lang="en-US" dirty="0" smtClean="0"/>
              <a:t>Eduphoria Aware</a:t>
            </a:r>
          </a:p>
          <a:p>
            <a:r>
              <a:rPr lang="en-US" dirty="0" smtClean="0"/>
              <a:t>Clean Data</a:t>
            </a:r>
          </a:p>
          <a:p>
            <a:r>
              <a:rPr lang="en-US" dirty="0" smtClean="0"/>
              <a:t>Principals must know PEIMS</a:t>
            </a:r>
          </a:p>
          <a:p>
            <a:r>
              <a:rPr lang="en-US" dirty="0" smtClean="0"/>
              <a:t>TMSDS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Performance Data</a:t>
            </a:r>
            <a:endParaRPr lang="en-US" dirty="0"/>
          </a:p>
        </p:txBody>
      </p:sp>
      <p:sp>
        <p:nvSpPr>
          <p:cNvPr id="3" name="Content Placeholder 2"/>
          <p:cNvSpPr>
            <a:spLocks noGrp="1"/>
          </p:cNvSpPr>
          <p:nvPr>
            <p:ph idx="1"/>
          </p:nvPr>
        </p:nvSpPr>
        <p:spPr/>
        <p:txBody>
          <a:bodyPr>
            <a:normAutofit fontScale="92500" lnSpcReduction="20000"/>
          </a:bodyPr>
          <a:lstStyle/>
          <a:p>
            <a:pPr>
              <a:buNone/>
            </a:pPr>
            <a:endParaRPr lang="en-US" dirty="0" smtClean="0"/>
          </a:p>
          <a:p>
            <a:r>
              <a:rPr lang="en-US" dirty="0" smtClean="0"/>
              <a:t>Do not use data primarily to identify or eliminate poor teachers</a:t>
            </a:r>
          </a:p>
          <a:p>
            <a:r>
              <a:rPr lang="en-US" dirty="0" smtClean="0"/>
              <a:t>Do not introduce high stakes prematurely</a:t>
            </a:r>
          </a:p>
          <a:p>
            <a:r>
              <a:rPr lang="en-US" dirty="0" smtClean="0"/>
              <a:t>Try to collect and analyze data collaboratively and anonymously by team department, grade level or school</a:t>
            </a:r>
          </a:p>
          <a:p>
            <a:r>
              <a:rPr lang="en-US" dirty="0" smtClean="0"/>
              <a:t>Be cautious in implementing pay for performance schemes especially in the beginning</a:t>
            </a:r>
          </a:p>
          <a:p>
            <a:r>
              <a:rPr lang="en-US" dirty="0" smtClean="0"/>
              <a:t>Allow teachers by school or team as much autonomy as possible in selecting the kind of data they think will be most helpful</a:t>
            </a:r>
          </a:p>
          <a:p>
            <a:r>
              <a:rPr lang="en-US" dirty="0" smtClean="0"/>
              <a:t>Inundate practitioners with success stories that include data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type of Planning?</a:t>
            </a:r>
            <a:endParaRPr lang="en-US" dirty="0"/>
          </a:p>
        </p:txBody>
      </p:sp>
      <p:sp>
        <p:nvSpPr>
          <p:cNvPr id="3" name="Content Placeholder 2"/>
          <p:cNvSpPr>
            <a:spLocks noGrp="1"/>
          </p:cNvSpPr>
          <p:nvPr>
            <p:ph idx="1"/>
          </p:nvPr>
        </p:nvSpPr>
        <p:spPr/>
        <p:txBody>
          <a:bodyPr/>
          <a:lstStyle/>
          <a:p>
            <a:r>
              <a:rPr lang="en-US" dirty="0" smtClean="0"/>
              <a:t>Systemic</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Organizers</a:t>
            </a:r>
            <a:endParaRPr lang="en-US" dirty="0"/>
          </a:p>
        </p:txBody>
      </p:sp>
      <p:sp>
        <p:nvSpPr>
          <p:cNvPr id="3" name="Content Placeholder 2"/>
          <p:cNvSpPr>
            <a:spLocks noGrp="1"/>
          </p:cNvSpPr>
          <p:nvPr>
            <p:ph idx="1"/>
          </p:nvPr>
        </p:nvSpPr>
        <p:spPr/>
        <p:txBody>
          <a:bodyPr/>
          <a:lstStyle/>
          <a:p>
            <a:r>
              <a:rPr lang="en-US" dirty="0" smtClean="0"/>
              <a:t>What are some uses for Graphic Organizers?</a:t>
            </a:r>
          </a:p>
          <a:p>
            <a:r>
              <a:rPr lang="en-US" dirty="0" smtClean="0"/>
              <a:t>Structure Writing</a:t>
            </a:r>
          </a:p>
          <a:p>
            <a:r>
              <a:rPr lang="en-US" dirty="0" smtClean="0"/>
              <a:t>Problem Solving</a:t>
            </a:r>
          </a:p>
          <a:p>
            <a:r>
              <a:rPr lang="en-US" dirty="0" smtClean="0"/>
              <a:t>Decision Making</a:t>
            </a:r>
          </a:p>
          <a:p>
            <a:r>
              <a:rPr lang="en-US" dirty="0" smtClean="0"/>
              <a:t>Studying</a:t>
            </a:r>
          </a:p>
          <a:p>
            <a:r>
              <a:rPr lang="en-US" dirty="0" smtClean="0"/>
              <a:t>Planning Research</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497</TotalTime>
  <Words>1221</Words>
  <Application>Microsoft Office PowerPoint</Application>
  <PresentationFormat>On-screen Show (4:3)</PresentationFormat>
  <Paragraphs>180</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Flow</vt:lpstr>
      <vt:lpstr>Instructional Leadership          </vt:lpstr>
      <vt:lpstr>The Basics</vt:lpstr>
      <vt:lpstr>Set the Vision</vt:lpstr>
      <vt:lpstr>Help them to discover the mission</vt:lpstr>
      <vt:lpstr>Number of Goals</vt:lpstr>
      <vt:lpstr>Insist on Data Driven Leadership</vt:lpstr>
      <vt:lpstr>Performance Data</vt:lpstr>
      <vt:lpstr>What type of Planning?</vt:lpstr>
      <vt:lpstr>Graphic Organizers</vt:lpstr>
      <vt:lpstr>TEKS Format</vt:lpstr>
      <vt:lpstr>Curriculum Alignment TEKS</vt:lpstr>
      <vt:lpstr>TEKS</vt:lpstr>
      <vt:lpstr>Curriculum Alignment</vt:lpstr>
      <vt:lpstr>Cooperative Learning</vt:lpstr>
      <vt:lpstr>The Five E Model</vt:lpstr>
      <vt:lpstr>Foldables</vt:lpstr>
      <vt:lpstr>ELPS</vt:lpstr>
      <vt:lpstr>ELLs Need</vt:lpstr>
      <vt:lpstr>Content must be adapted to ELLs needs through the use of:</vt:lpstr>
      <vt:lpstr>Language Objectives</vt:lpstr>
      <vt:lpstr>Sheltered Instruction techniques:</vt:lpstr>
      <vt:lpstr>Supplies for LEP students -</vt:lpstr>
      <vt:lpstr>Results – Mike Schmoker</vt:lpstr>
      <vt:lpstr>Robert Marzano’s  Classroom Instruction the Works</vt:lpstr>
      <vt:lpstr>Measureable Goals </vt:lpstr>
      <vt:lpstr>Monitor Instruction</vt:lpstr>
      <vt:lpstr>Reflective Practice</vt:lpstr>
      <vt:lpstr>Basic Skills vs. Higher Order skills</vt:lpstr>
      <vt:lpstr>Time</vt:lpstr>
      <vt:lpstr>Protect Instructional Time</vt:lpstr>
      <vt:lpstr>Positive Communication</vt:lpstr>
      <vt:lpstr>Response to Intervention</vt:lpstr>
      <vt:lpstr>Key components to implementing RTI</vt:lpstr>
      <vt:lpstr>SRIS</vt:lpstr>
      <vt:lpstr>Writing</vt:lpstr>
      <vt:lpstr>Using visuals when teaching history -</vt:lpstr>
      <vt:lpstr>Technological Assessment</vt:lpstr>
      <vt:lpstr>Staff Development</vt:lpstr>
    </vt:vector>
  </TitlesOfParts>
  <Company>Region 18 ESC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Instructional Leadership         Role of the Superintendent</dc:title>
  <dc:creator>Region 18</dc:creator>
  <cp:lastModifiedBy>Region 18</cp:lastModifiedBy>
  <cp:revision>6</cp:revision>
  <dcterms:created xsi:type="dcterms:W3CDTF">2010-07-05T21:42:17Z</dcterms:created>
  <dcterms:modified xsi:type="dcterms:W3CDTF">2010-11-01T19:58:40Z</dcterms:modified>
</cp:coreProperties>
</file>