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8" r:id="rId3"/>
    <p:sldId id="259" r:id="rId4"/>
    <p:sldId id="293" r:id="rId5"/>
    <p:sldId id="294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95" r:id="rId21"/>
    <p:sldId id="275" r:id="rId22"/>
    <p:sldId id="276" r:id="rId23"/>
    <p:sldId id="277" r:id="rId24"/>
    <p:sldId id="278" r:id="rId25"/>
    <p:sldId id="296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9" r:id="rId34"/>
    <p:sldId id="290" r:id="rId35"/>
    <p:sldId id="297" r:id="rId36"/>
    <p:sldId id="298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6A761D-6AE1-43C1-BDB4-9EB5D980C637}" type="doc">
      <dgm:prSet loTypeId="urn:microsoft.com/office/officeart/2005/8/layout/cycle3" loCatId="cycle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645C1C9-A862-440E-84F8-8C819B437613}">
      <dgm:prSet phldrT="[Text]" custT="1"/>
      <dgm:spPr/>
      <dgm:t>
        <a:bodyPr/>
        <a:lstStyle/>
        <a:p>
          <a:r>
            <a:rPr lang="en-US" sz="1600" b="1" dirty="0" smtClean="0"/>
            <a:t>Data Collection</a:t>
          </a:r>
          <a:endParaRPr lang="en-US" sz="1600" b="1" dirty="0"/>
        </a:p>
      </dgm:t>
    </dgm:pt>
    <dgm:pt modelId="{13E6E608-C7FE-4891-9809-DEAE13BA6655}" type="parTrans" cxnId="{0B24EB60-6477-4BC4-A6E6-13167A36F69B}">
      <dgm:prSet/>
      <dgm:spPr/>
      <dgm:t>
        <a:bodyPr/>
        <a:lstStyle/>
        <a:p>
          <a:endParaRPr lang="en-US"/>
        </a:p>
      </dgm:t>
    </dgm:pt>
    <dgm:pt modelId="{7E871DB5-75F2-4A7A-94AD-465D8E31BE00}" type="sibTrans" cxnId="{0B24EB60-6477-4BC4-A6E6-13167A36F69B}">
      <dgm:prSet/>
      <dgm:spPr/>
      <dgm:t>
        <a:bodyPr/>
        <a:lstStyle/>
        <a:p>
          <a:endParaRPr lang="en-US" dirty="0"/>
        </a:p>
      </dgm:t>
    </dgm:pt>
    <dgm:pt modelId="{200B8876-5491-4739-81F7-98338F374717}">
      <dgm:prSet phldrT="[Text]" custT="1"/>
      <dgm:spPr/>
      <dgm:t>
        <a:bodyPr/>
        <a:lstStyle/>
        <a:p>
          <a:r>
            <a:rPr lang="en-US" sz="1600" b="1" dirty="0" smtClean="0"/>
            <a:t>Data Reflection</a:t>
          </a:r>
        </a:p>
      </dgm:t>
    </dgm:pt>
    <dgm:pt modelId="{4E8E6A99-C55C-4CCB-B374-D853117E9218}" type="parTrans" cxnId="{58BF3432-BF0F-403C-A166-8907CFE05A75}">
      <dgm:prSet/>
      <dgm:spPr/>
      <dgm:t>
        <a:bodyPr/>
        <a:lstStyle/>
        <a:p>
          <a:endParaRPr lang="en-US"/>
        </a:p>
      </dgm:t>
    </dgm:pt>
    <dgm:pt modelId="{D3FCB862-DF70-4881-92E8-C7AA8F5C71E5}" type="sibTrans" cxnId="{58BF3432-BF0F-403C-A166-8907CFE05A75}">
      <dgm:prSet/>
      <dgm:spPr/>
      <dgm:t>
        <a:bodyPr/>
        <a:lstStyle/>
        <a:p>
          <a:endParaRPr lang="en-US"/>
        </a:p>
      </dgm:t>
    </dgm:pt>
    <dgm:pt modelId="{A86D7217-DFAE-4E7D-AF2A-8AFBEA1ED188}">
      <dgm:prSet phldrT="[Text]" custT="1"/>
      <dgm:spPr/>
      <dgm:t>
        <a:bodyPr/>
        <a:lstStyle/>
        <a:p>
          <a:r>
            <a:rPr lang="en-US" sz="1600" b="1" dirty="0" smtClean="0"/>
            <a:t>Data Translation</a:t>
          </a:r>
          <a:endParaRPr lang="en-US" sz="1600" b="1" dirty="0"/>
        </a:p>
      </dgm:t>
    </dgm:pt>
    <dgm:pt modelId="{083EBC5D-A972-4946-995E-A0D6F4CDF927}" type="parTrans" cxnId="{D970F789-5192-46D8-84A9-8F8CE0D9D119}">
      <dgm:prSet/>
      <dgm:spPr/>
      <dgm:t>
        <a:bodyPr/>
        <a:lstStyle/>
        <a:p>
          <a:endParaRPr lang="en-US"/>
        </a:p>
      </dgm:t>
    </dgm:pt>
    <dgm:pt modelId="{306FE169-8010-44CB-A90E-0351BA4C5D32}" type="sibTrans" cxnId="{D970F789-5192-46D8-84A9-8F8CE0D9D119}">
      <dgm:prSet/>
      <dgm:spPr/>
      <dgm:t>
        <a:bodyPr/>
        <a:lstStyle/>
        <a:p>
          <a:endParaRPr lang="en-US"/>
        </a:p>
      </dgm:t>
    </dgm:pt>
    <dgm:pt modelId="{C5C3B906-038C-4A1B-BF44-E9D4650A64F3}">
      <dgm:prSet phldrT="[Text]" custT="1"/>
      <dgm:spPr/>
      <dgm:t>
        <a:bodyPr/>
        <a:lstStyle/>
        <a:p>
          <a:r>
            <a:rPr lang="en-US" sz="1600" b="1" dirty="0" smtClean="0"/>
            <a:t>Data Driven Instructional Design</a:t>
          </a:r>
        </a:p>
      </dgm:t>
    </dgm:pt>
    <dgm:pt modelId="{A1C4F5EF-E5BD-4604-8E9B-A3E7EF3EE3AE}" type="parTrans" cxnId="{09A5EDBD-C390-42C0-8C9D-810DBBED7100}">
      <dgm:prSet/>
      <dgm:spPr/>
      <dgm:t>
        <a:bodyPr/>
        <a:lstStyle/>
        <a:p>
          <a:endParaRPr lang="en-US"/>
        </a:p>
      </dgm:t>
    </dgm:pt>
    <dgm:pt modelId="{D5E1E921-666A-43AC-AAFF-E5889A8743E0}" type="sibTrans" cxnId="{09A5EDBD-C390-42C0-8C9D-810DBBED7100}">
      <dgm:prSet/>
      <dgm:spPr/>
      <dgm:t>
        <a:bodyPr/>
        <a:lstStyle/>
        <a:p>
          <a:endParaRPr lang="en-US"/>
        </a:p>
      </dgm:t>
    </dgm:pt>
    <dgm:pt modelId="{43DFCFF7-9FED-4B56-84F8-5EDCB6A56212}">
      <dgm:prSet phldrT="[Text]" custT="1"/>
      <dgm:spPr/>
      <dgm:t>
        <a:bodyPr/>
        <a:lstStyle/>
        <a:p>
          <a:r>
            <a:rPr lang="en-US" sz="1600" b="1" dirty="0" smtClean="0"/>
            <a:t>Design Feedback</a:t>
          </a:r>
        </a:p>
      </dgm:t>
    </dgm:pt>
    <dgm:pt modelId="{BC7EB62F-46A1-44C1-B34E-925F2F2B78E4}" type="parTrans" cxnId="{9C0717DB-27FF-4C4B-96E0-3F4419EF8E05}">
      <dgm:prSet/>
      <dgm:spPr/>
      <dgm:t>
        <a:bodyPr/>
        <a:lstStyle/>
        <a:p>
          <a:endParaRPr lang="en-US"/>
        </a:p>
      </dgm:t>
    </dgm:pt>
    <dgm:pt modelId="{B61C70FD-5F65-4400-A128-5A4B46CE9BE8}" type="sibTrans" cxnId="{9C0717DB-27FF-4C4B-96E0-3F4419EF8E05}">
      <dgm:prSet/>
      <dgm:spPr/>
      <dgm:t>
        <a:bodyPr/>
        <a:lstStyle/>
        <a:p>
          <a:endParaRPr lang="en-US"/>
        </a:p>
      </dgm:t>
    </dgm:pt>
    <dgm:pt modelId="{1D9C5D53-F35C-4116-A4BB-A7CE78936456}">
      <dgm:prSet phldrT="[Text]" custT="1"/>
      <dgm:spPr/>
      <dgm:t>
        <a:bodyPr/>
        <a:lstStyle/>
        <a:p>
          <a:r>
            <a:rPr lang="en-US" sz="1600" b="1" dirty="0" smtClean="0"/>
            <a:t>Summative Formative Assessment</a:t>
          </a:r>
        </a:p>
        <a:p>
          <a:endParaRPr lang="en-US" sz="1400" dirty="0"/>
        </a:p>
      </dgm:t>
    </dgm:pt>
    <dgm:pt modelId="{0499AE66-9DE5-48B0-B6CF-CE72F5F005FD}" type="parTrans" cxnId="{09235210-3B1D-4E04-ACEE-3D83C49B06CF}">
      <dgm:prSet/>
      <dgm:spPr/>
      <dgm:t>
        <a:bodyPr/>
        <a:lstStyle/>
        <a:p>
          <a:endParaRPr lang="en-US"/>
        </a:p>
      </dgm:t>
    </dgm:pt>
    <dgm:pt modelId="{6B3812F7-FD1C-41A0-AC18-926D80544AC2}" type="sibTrans" cxnId="{09235210-3B1D-4E04-ACEE-3D83C49B06CF}">
      <dgm:prSet/>
      <dgm:spPr/>
      <dgm:t>
        <a:bodyPr/>
        <a:lstStyle/>
        <a:p>
          <a:endParaRPr lang="en-US"/>
        </a:p>
      </dgm:t>
    </dgm:pt>
    <dgm:pt modelId="{30A5E187-5665-44F2-8971-615814C3DEF3}" type="pres">
      <dgm:prSet presAssocID="{B76A761D-6AE1-43C1-BDB4-9EB5D980C63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2386B85-177D-48FB-8E9C-CDD164715261}" type="pres">
      <dgm:prSet presAssocID="{B76A761D-6AE1-43C1-BDB4-9EB5D980C637}" presName="cycle" presStyleCnt="0"/>
      <dgm:spPr/>
    </dgm:pt>
    <dgm:pt modelId="{1CCEDD1D-C952-44BC-B76B-1D81DED55BAC}" type="pres">
      <dgm:prSet presAssocID="{1645C1C9-A862-440E-84F8-8C819B437613}" presName="node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FDC706-8E58-45AA-9C74-32492BB39942}" type="pres">
      <dgm:prSet presAssocID="{7E871DB5-75F2-4A7A-94AD-465D8E31BE00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B06B9B2C-AAFF-426C-B614-5640A64FDC5F}" type="pres">
      <dgm:prSet presAssocID="{200B8876-5491-4739-81F7-98338F374717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9B6633-8DA4-42B5-B9A2-5BB9BDE62542}" type="pres">
      <dgm:prSet presAssocID="{A86D7217-DFAE-4E7D-AF2A-8AFBEA1ED188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842814-87CE-4265-9CB4-F612A4E23003}" type="pres">
      <dgm:prSet presAssocID="{C5C3B906-038C-4A1B-BF44-E9D4650A64F3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02CC1D-4937-4715-A7B0-4DAB408BA39D}" type="pres">
      <dgm:prSet presAssocID="{43DFCFF7-9FED-4B56-84F8-5EDCB6A56212}" presName="nodeFollowingNodes" presStyleLbl="node1" presStyleIdx="4" presStyleCnt="6" custRadScaleRad="99548" custRadScaleInc="1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FD57A0-2034-48DB-B53B-6B001A9D3171}" type="pres">
      <dgm:prSet presAssocID="{1D9C5D53-F35C-4116-A4BB-A7CE78936456}" presName="nodeFollowingNodes" presStyleLbl="node1" presStyleIdx="5" presStyleCnt="6" custScaleY="136418" custRadScaleRad="104251" custRadScaleInc="-220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8BF3432-BF0F-403C-A166-8907CFE05A75}" srcId="{B76A761D-6AE1-43C1-BDB4-9EB5D980C637}" destId="{200B8876-5491-4739-81F7-98338F374717}" srcOrd="1" destOrd="0" parTransId="{4E8E6A99-C55C-4CCB-B374-D853117E9218}" sibTransId="{D3FCB862-DF70-4881-92E8-C7AA8F5C71E5}"/>
    <dgm:cxn modelId="{C1BBA2D5-6F14-4DB0-B8DC-303428697946}" type="presOf" srcId="{C5C3B906-038C-4A1B-BF44-E9D4650A64F3}" destId="{05842814-87CE-4265-9CB4-F612A4E23003}" srcOrd="0" destOrd="0" presId="urn:microsoft.com/office/officeart/2005/8/layout/cycle3"/>
    <dgm:cxn modelId="{023D64E3-166C-4467-A1B0-18C0C6C986E4}" type="presOf" srcId="{43DFCFF7-9FED-4B56-84F8-5EDCB6A56212}" destId="{1F02CC1D-4937-4715-A7B0-4DAB408BA39D}" srcOrd="0" destOrd="0" presId="urn:microsoft.com/office/officeart/2005/8/layout/cycle3"/>
    <dgm:cxn modelId="{61DC34C3-EEE0-4004-905B-A5677B41BE43}" type="presOf" srcId="{A86D7217-DFAE-4E7D-AF2A-8AFBEA1ED188}" destId="{DB9B6633-8DA4-42B5-B9A2-5BB9BDE62542}" srcOrd="0" destOrd="0" presId="urn:microsoft.com/office/officeart/2005/8/layout/cycle3"/>
    <dgm:cxn modelId="{09A5EDBD-C390-42C0-8C9D-810DBBED7100}" srcId="{B76A761D-6AE1-43C1-BDB4-9EB5D980C637}" destId="{C5C3B906-038C-4A1B-BF44-E9D4650A64F3}" srcOrd="3" destOrd="0" parTransId="{A1C4F5EF-E5BD-4604-8E9B-A3E7EF3EE3AE}" sibTransId="{D5E1E921-666A-43AC-AAFF-E5889A8743E0}"/>
    <dgm:cxn modelId="{60712146-7319-4FBB-BEBA-774E105D7C6F}" type="presOf" srcId="{1D9C5D53-F35C-4116-A4BB-A7CE78936456}" destId="{4BFD57A0-2034-48DB-B53B-6B001A9D3171}" srcOrd="0" destOrd="0" presId="urn:microsoft.com/office/officeart/2005/8/layout/cycle3"/>
    <dgm:cxn modelId="{9C0717DB-27FF-4C4B-96E0-3F4419EF8E05}" srcId="{B76A761D-6AE1-43C1-BDB4-9EB5D980C637}" destId="{43DFCFF7-9FED-4B56-84F8-5EDCB6A56212}" srcOrd="4" destOrd="0" parTransId="{BC7EB62F-46A1-44C1-B34E-925F2F2B78E4}" sibTransId="{B61C70FD-5F65-4400-A128-5A4B46CE9BE8}"/>
    <dgm:cxn modelId="{A361C7BB-B4E3-4804-99B0-D7790E46DA0B}" type="presOf" srcId="{1645C1C9-A862-440E-84F8-8C819B437613}" destId="{1CCEDD1D-C952-44BC-B76B-1D81DED55BAC}" srcOrd="0" destOrd="0" presId="urn:microsoft.com/office/officeart/2005/8/layout/cycle3"/>
    <dgm:cxn modelId="{93665DE3-B1B5-4D68-9B26-BAE480E0B9AD}" type="presOf" srcId="{7E871DB5-75F2-4A7A-94AD-465D8E31BE00}" destId="{78FDC706-8E58-45AA-9C74-32492BB39942}" srcOrd="0" destOrd="0" presId="urn:microsoft.com/office/officeart/2005/8/layout/cycle3"/>
    <dgm:cxn modelId="{7FEB74EE-A935-4920-B18D-5047FD7B6155}" type="presOf" srcId="{200B8876-5491-4739-81F7-98338F374717}" destId="{B06B9B2C-AAFF-426C-B614-5640A64FDC5F}" srcOrd="0" destOrd="0" presId="urn:microsoft.com/office/officeart/2005/8/layout/cycle3"/>
    <dgm:cxn modelId="{09235210-3B1D-4E04-ACEE-3D83C49B06CF}" srcId="{B76A761D-6AE1-43C1-BDB4-9EB5D980C637}" destId="{1D9C5D53-F35C-4116-A4BB-A7CE78936456}" srcOrd="5" destOrd="0" parTransId="{0499AE66-9DE5-48B0-B6CF-CE72F5F005FD}" sibTransId="{6B3812F7-FD1C-41A0-AC18-926D80544AC2}"/>
    <dgm:cxn modelId="{D970F789-5192-46D8-84A9-8F8CE0D9D119}" srcId="{B76A761D-6AE1-43C1-BDB4-9EB5D980C637}" destId="{A86D7217-DFAE-4E7D-AF2A-8AFBEA1ED188}" srcOrd="2" destOrd="0" parTransId="{083EBC5D-A972-4946-995E-A0D6F4CDF927}" sibTransId="{306FE169-8010-44CB-A90E-0351BA4C5D32}"/>
    <dgm:cxn modelId="{0B24EB60-6477-4BC4-A6E6-13167A36F69B}" srcId="{B76A761D-6AE1-43C1-BDB4-9EB5D980C637}" destId="{1645C1C9-A862-440E-84F8-8C819B437613}" srcOrd="0" destOrd="0" parTransId="{13E6E608-C7FE-4891-9809-DEAE13BA6655}" sibTransId="{7E871DB5-75F2-4A7A-94AD-465D8E31BE00}"/>
    <dgm:cxn modelId="{0DBB0F23-7A69-49B6-8F12-E413ACC1E76F}" type="presOf" srcId="{B76A761D-6AE1-43C1-BDB4-9EB5D980C637}" destId="{30A5E187-5665-44F2-8971-615814C3DEF3}" srcOrd="0" destOrd="0" presId="urn:microsoft.com/office/officeart/2005/8/layout/cycle3"/>
    <dgm:cxn modelId="{43F68B9F-F581-493D-89F2-A45FC6672F9E}" type="presParOf" srcId="{30A5E187-5665-44F2-8971-615814C3DEF3}" destId="{82386B85-177D-48FB-8E9C-CDD164715261}" srcOrd="0" destOrd="0" presId="urn:microsoft.com/office/officeart/2005/8/layout/cycle3"/>
    <dgm:cxn modelId="{053DC8C6-8A54-4482-9900-FC3D0179D523}" type="presParOf" srcId="{82386B85-177D-48FB-8E9C-CDD164715261}" destId="{1CCEDD1D-C952-44BC-B76B-1D81DED55BAC}" srcOrd="0" destOrd="0" presId="urn:microsoft.com/office/officeart/2005/8/layout/cycle3"/>
    <dgm:cxn modelId="{77E85814-05CA-4001-8C2F-BBDBAAB59179}" type="presParOf" srcId="{82386B85-177D-48FB-8E9C-CDD164715261}" destId="{78FDC706-8E58-45AA-9C74-32492BB39942}" srcOrd="1" destOrd="0" presId="urn:microsoft.com/office/officeart/2005/8/layout/cycle3"/>
    <dgm:cxn modelId="{F4D1EB1B-9DA6-4293-BE35-F98218374B00}" type="presParOf" srcId="{82386B85-177D-48FB-8E9C-CDD164715261}" destId="{B06B9B2C-AAFF-426C-B614-5640A64FDC5F}" srcOrd="2" destOrd="0" presId="urn:microsoft.com/office/officeart/2005/8/layout/cycle3"/>
    <dgm:cxn modelId="{6E82172B-EEFE-4D0D-85C7-EBE49EE06078}" type="presParOf" srcId="{82386B85-177D-48FB-8E9C-CDD164715261}" destId="{DB9B6633-8DA4-42B5-B9A2-5BB9BDE62542}" srcOrd="3" destOrd="0" presId="urn:microsoft.com/office/officeart/2005/8/layout/cycle3"/>
    <dgm:cxn modelId="{98EF7A60-EBF4-4D2C-BA27-0EA4B8A27D9D}" type="presParOf" srcId="{82386B85-177D-48FB-8E9C-CDD164715261}" destId="{05842814-87CE-4265-9CB4-F612A4E23003}" srcOrd="4" destOrd="0" presId="urn:microsoft.com/office/officeart/2005/8/layout/cycle3"/>
    <dgm:cxn modelId="{B99F7800-CCAE-4F4C-B4F7-EE2E644CDFC4}" type="presParOf" srcId="{82386B85-177D-48FB-8E9C-CDD164715261}" destId="{1F02CC1D-4937-4715-A7B0-4DAB408BA39D}" srcOrd="5" destOrd="0" presId="urn:microsoft.com/office/officeart/2005/8/layout/cycle3"/>
    <dgm:cxn modelId="{E5583F11-70A8-4CD2-AFCA-46D5E16E79E2}" type="presParOf" srcId="{82386B85-177D-48FB-8E9C-CDD164715261}" destId="{4BFD57A0-2034-48DB-B53B-6B001A9D3171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8FDC706-8E58-45AA-9C74-32492BB39942}">
      <dsp:nvSpPr>
        <dsp:cNvPr id="0" name=""/>
        <dsp:cNvSpPr/>
      </dsp:nvSpPr>
      <dsp:spPr>
        <a:xfrm>
          <a:off x="1491989" y="-4303"/>
          <a:ext cx="5245621" cy="5245621"/>
        </a:xfrm>
        <a:prstGeom prst="circularArrow">
          <a:avLst>
            <a:gd name="adj1" fmla="val 5274"/>
            <a:gd name="adj2" fmla="val 312630"/>
            <a:gd name="adj3" fmla="val 14227450"/>
            <a:gd name="adj4" fmla="val 17127417"/>
            <a:gd name="adj5" fmla="val 547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CCEDD1D-C952-44BC-B76B-1D81DED55BAC}">
      <dsp:nvSpPr>
        <dsp:cNvPr id="0" name=""/>
        <dsp:cNvSpPr/>
      </dsp:nvSpPr>
      <dsp:spPr>
        <a:xfrm>
          <a:off x="3117242" y="2080"/>
          <a:ext cx="1995115" cy="99755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Data Collection</a:t>
          </a:r>
          <a:endParaRPr lang="en-US" sz="1600" b="1" kern="1200" dirty="0"/>
        </a:p>
      </dsp:txBody>
      <dsp:txXfrm>
        <a:off x="3117242" y="2080"/>
        <a:ext cx="1995115" cy="997557"/>
      </dsp:txXfrm>
    </dsp:sp>
    <dsp:sp modelId="{B06B9B2C-AAFF-426C-B614-5640A64FDC5F}">
      <dsp:nvSpPr>
        <dsp:cNvPr id="0" name=""/>
        <dsp:cNvSpPr/>
      </dsp:nvSpPr>
      <dsp:spPr>
        <a:xfrm>
          <a:off x="4960179" y="1066100"/>
          <a:ext cx="1995115" cy="99755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Data Reflection</a:t>
          </a:r>
        </a:p>
      </dsp:txBody>
      <dsp:txXfrm>
        <a:off x="4960179" y="1066100"/>
        <a:ext cx="1995115" cy="997557"/>
      </dsp:txXfrm>
    </dsp:sp>
    <dsp:sp modelId="{DB9B6633-8DA4-42B5-B9A2-5BB9BDE62542}">
      <dsp:nvSpPr>
        <dsp:cNvPr id="0" name=""/>
        <dsp:cNvSpPr/>
      </dsp:nvSpPr>
      <dsp:spPr>
        <a:xfrm>
          <a:off x="4960179" y="3194141"/>
          <a:ext cx="1995115" cy="99755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Data Translation</a:t>
          </a:r>
          <a:endParaRPr lang="en-US" sz="1600" b="1" kern="1200" dirty="0"/>
        </a:p>
      </dsp:txBody>
      <dsp:txXfrm>
        <a:off x="4960179" y="3194141"/>
        <a:ext cx="1995115" cy="997557"/>
      </dsp:txXfrm>
    </dsp:sp>
    <dsp:sp modelId="{05842814-87CE-4265-9CB4-F612A4E23003}">
      <dsp:nvSpPr>
        <dsp:cNvPr id="0" name=""/>
        <dsp:cNvSpPr/>
      </dsp:nvSpPr>
      <dsp:spPr>
        <a:xfrm>
          <a:off x="3117242" y="4258162"/>
          <a:ext cx="1995115" cy="99755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Data Driven Instructional Design</a:t>
          </a:r>
        </a:p>
      </dsp:txBody>
      <dsp:txXfrm>
        <a:off x="3117242" y="4258162"/>
        <a:ext cx="1995115" cy="997557"/>
      </dsp:txXfrm>
    </dsp:sp>
    <dsp:sp modelId="{1F02CC1D-4937-4715-A7B0-4DAB408BA39D}">
      <dsp:nvSpPr>
        <dsp:cNvPr id="0" name=""/>
        <dsp:cNvSpPr/>
      </dsp:nvSpPr>
      <dsp:spPr>
        <a:xfrm>
          <a:off x="1280973" y="3186449"/>
          <a:ext cx="1995115" cy="997557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Design Feedback</a:t>
          </a:r>
        </a:p>
      </dsp:txBody>
      <dsp:txXfrm>
        <a:off x="1280973" y="3186449"/>
        <a:ext cx="1995115" cy="997557"/>
      </dsp:txXfrm>
    </dsp:sp>
    <dsp:sp modelId="{4BFD57A0-2034-48DB-B53B-6B001A9D3171}">
      <dsp:nvSpPr>
        <dsp:cNvPr id="0" name=""/>
        <dsp:cNvSpPr/>
      </dsp:nvSpPr>
      <dsp:spPr>
        <a:xfrm>
          <a:off x="1015381" y="1238586"/>
          <a:ext cx="1995115" cy="136084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Summative Formative Assessment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>
        <a:off x="1015381" y="1238586"/>
        <a:ext cx="1995115" cy="13608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7C1B32D-E441-45DD-A5E2-1E81D4DAC578}" type="datetimeFigureOut">
              <a:rPr lang="en-US"/>
              <a:pPr>
                <a:defRPr/>
              </a:pPr>
              <a:t>11/1/2010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95DB374-BD9F-4A43-A05F-ECE3BD6D3B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2AD186B-2E69-4516-87D9-3B492E7E4FB4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0BEE95C-2BC2-4A25-982A-E61D4E91FF2C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82F5EBC-360D-4CB7-A7F7-8C29B12428E2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8300A5F-650E-494E-8C6C-FAC907A932E6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7D359A4-F81E-4814-BD19-42C36FED7A65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D5A5ED-09C9-4093-A75E-3FCDFC7B1170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B6BC33-AF6A-4D99-B76E-402B681CA08F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04FD02-CB12-4C31-9A06-224ACEB1B282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8B52916-BCAD-487F-B420-C4B98F165586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426C3DF-0BD9-40F7-B5E9-618E4213FB54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5289C80-50A7-42EB-8299-753EE4DC4787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AFAD870-A414-4FF9-9AC5-E273CCFF9866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895D2D0-EFDA-4252-9C8C-C0A0F2DED45B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400872A-F759-461D-883A-E0179FFA9D52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272A000-4860-4D5F-82C9-9E5318BF5D23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AEC5741-1B0F-4BC7-9157-BBE166CA801E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9D06E98-6F5F-4584-8D3F-7F8F03B4B476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4F3275-06E6-46F0-96E4-C09534883FC1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253157-F8CF-4702-B75E-880E38CEEC2D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9393D29-6537-4C7A-953C-552615B4B167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84D6516-40F9-4459-B1BA-0595E5D6FC7F}" type="slidenum">
              <a:rPr lang="en-US" smtClean="0"/>
              <a:pPr/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08F06AB-5AD5-4667-850A-DBD8C1460200}" type="slidenum">
              <a:rPr lang="en-US" smtClean="0"/>
              <a:pPr/>
              <a:t>29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802D152-E089-4225-BA31-BE31652862FE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1ED62B1-A0FE-4FE0-AD4C-881C66BDC5A1}" type="slidenum">
              <a:rPr lang="en-US" smtClean="0"/>
              <a:pPr/>
              <a:t>30</a:t>
            </a:fld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8C4DE80-36A4-4417-AC0C-E224C6348D2F}" type="slidenum">
              <a:rPr lang="en-US" smtClean="0"/>
              <a:pPr/>
              <a:t>31</a:t>
            </a:fld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23EB88F-C32B-464F-ADF5-8B592F01F390}" type="slidenum">
              <a:rPr lang="en-US" smtClean="0"/>
              <a:pPr/>
              <a:t>32</a:t>
            </a:fld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8F2BB54-45FA-4DA3-86F2-C39B5522A8FF}" type="slidenum">
              <a:rPr lang="en-US" smtClean="0"/>
              <a:pPr/>
              <a:t>33</a:t>
            </a:fld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76189B9-83E9-4F9F-8CD5-F8E4BEF9E6A0}" type="slidenum">
              <a:rPr lang="en-US" smtClean="0"/>
              <a:pPr/>
              <a:t>34</a:t>
            </a:fld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6A81289-BF0C-4363-8F4A-70ADB91B9FF8}" type="slidenum">
              <a:rPr lang="en-US" smtClean="0"/>
              <a:pPr/>
              <a:t>35</a:t>
            </a:fld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D912341-F486-4340-A853-1B9FABF3355A}" type="slidenum">
              <a:rPr lang="en-US" smtClean="0"/>
              <a:pPr/>
              <a:t>36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B75EE6E-36C7-4083-BC16-3D163C4E70ED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F854E74-44D5-4698-84B0-D5F1ABC2B86D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D6C54A5-3305-4612-81F8-7AC8C9283FC2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26CFC49-F679-43CC-940F-8D4583A7CA73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407A54-006D-469A-9D40-084996621A14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6ADE8FE-DED6-42BB-880E-A1E8F7F5368B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76793-EF0C-4E03-9D4F-A919C6BEDD0F}" type="datetimeFigureOut">
              <a:rPr lang="en-US"/>
              <a:pPr>
                <a:defRPr/>
              </a:pPr>
              <a:t>11/1/2010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F050E-9541-43B7-A115-4DDD008CA2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2F859-B4AA-4CB3-9AF9-77FF4F2677DB}" type="datetimeFigureOut">
              <a:rPr lang="en-US"/>
              <a:pPr>
                <a:defRPr/>
              </a:pPr>
              <a:t>11/1/2010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AD062-93FD-45E9-A3E6-C5EB131061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5DF29-866E-413B-9B9B-2F669A2B6507}" type="datetimeFigureOut">
              <a:rPr lang="en-US"/>
              <a:pPr>
                <a:defRPr/>
              </a:pPr>
              <a:t>11/1/2010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8FAA8-DAA2-479A-90CC-C26B88D0D5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7E3C3-56BB-4635-AD3E-7C5EA194012A}" type="datetimeFigureOut">
              <a:rPr lang="en-US"/>
              <a:pPr>
                <a:defRPr/>
              </a:pPr>
              <a:t>11/1/2010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C417B-92EC-4BFB-9E9A-7451169FD5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4AA0C-9EF9-409A-89B2-F255D23052D5}" type="datetimeFigureOut">
              <a:rPr lang="en-US"/>
              <a:pPr>
                <a:defRPr/>
              </a:pPr>
              <a:t>11/1/2010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AE167-7A30-4E3D-9A07-37F3A73753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2577C-8805-4A61-A6F0-C8C359ABDAA4}" type="datetimeFigureOut">
              <a:rPr lang="en-US"/>
              <a:pPr>
                <a:defRPr/>
              </a:pPr>
              <a:t>11/1/2010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9871E-E87F-439F-BD80-30368C9B0C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AEC4C-E681-4C4B-BADC-99B1E252CED7}" type="datetimeFigureOut">
              <a:rPr lang="en-US"/>
              <a:pPr>
                <a:defRPr/>
              </a:pPr>
              <a:t>11/1/2010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7EE40-F21F-4BFE-8279-67136BBAE4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FA4FA-2DC2-4418-9534-6505CA8D897B}" type="datetimeFigureOut">
              <a:rPr lang="en-US"/>
              <a:pPr>
                <a:defRPr/>
              </a:pPr>
              <a:t>11/1/2010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9A585-3092-4DBE-82FF-C64D7737D7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4CCCE-4BE5-4052-B3D0-1EE065D5056B}" type="datetimeFigureOut">
              <a:rPr lang="en-US"/>
              <a:pPr>
                <a:defRPr/>
              </a:pPr>
              <a:t>11/1/2010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058EB-104D-444C-94CC-47C1D23485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4B5B1-60C2-4E43-9F75-412A053FC76B}" type="datetimeFigureOut">
              <a:rPr lang="en-US"/>
              <a:pPr>
                <a:defRPr/>
              </a:pPr>
              <a:t>11/1/2010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9D2BB-D584-4E53-926B-B724CCA4BC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79089-B1C7-4057-BAC6-BBD89A885A55}" type="datetimeFigureOut">
              <a:rPr lang="en-US"/>
              <a:pPr>
                <a:defRPr/>
              </a:pPr>
              <a:t>11/1/2010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A48A5-87C6-432D-889D-A16DE59A52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503B0D-CA34-4342-97E4-02935B90423A}" type="datetimeFigureOut">
              <a:rPr lang="en-US"/>
              <a:pPr>
                <a:defRPr/>
              </a:pPr>
              <a:t>11/1/2010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2EA8F13-BE7C-4106-8C33-5B185E8F17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spac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Box 5"/>
          <p:cNvSpPr txBox="1">
            <a:spLocks noChangeArrowheads="1"/>
          </p:cNvSpPr>
          <p:nvPr/>
        </p:nvSpPr>
        <p:spPr bwMode="auto">
          <a:xfrm>
            <a:off x="1676400" y="381000"/>
            <a:ext cx="6934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chemeClr val="bg1"/>
                </a:solidFill>
                <a:latin typeface="Calibri" pitchFamily="34" charset="0"/>
              </a:rPr>
              <a:t>Data Driven Instructional Leadership</a:t>
            </a:r>
          </a:p>
        </p:txBody>
      </p:sp>
      <p:sp>
        <p:nvSpPr>
          <p:cNvPr id="2052" name="TextBox 6"/>
          <p:cNvSpPr txBox="1">
            <a:spLocks noChangeArrowheads="1"/>
          </p:cNvSpPr>
          <p:nvPr/>
        </p:nvSpPr>
        <p:spPr bwMode="auto">
          <a:xfrm>
            <a:off x="2971800" y="990600"/>
            <a:ext cx="49196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Calibri" pitchFamily="34" charset="0"/>
              </a:rPr>
              <a:t>Region 18 – Leadership Development</a:t>
            </a:r>
          </a:p>
        </p:txBody>
      </p:sp>
      <p:sp>
        <p:nvSpPr>
          <p:cNvPr id="2053" name="TextBox 7"/>
          <p:cNvSpPr txBox="1">
            <a:spLocks noChangeArrowheads="1"/>
          </p:cNvSpPr>
          <p:nvPr/>
        </p:nvSpPr>
        <p:spPr bwMode="auto">
          <a:xfrm>
            <a:off x="3657600" y="1524000"/>
            <a:ext cx="419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4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onkey-lee-wallpaper-01-732928.jpeg"/>
          <p:cNvPicPr>
            <a:picLocks noChangeAspect="1"/>
          </p:cNvPicPr>
          <p:nvPr/>
        </p:nvPicPr>
        <p:blipFill>
          <a:blip r:embed="rId3" cstate="print"/>
          <a:srcRect t="7547"/>
          <a:stretch>
            <a:fillRect/>
          </a:stretch>
        </p:blipFill>
        <p:spPr bwMode="auto">
          <a:xfrm>
            <a:off x="533400" y="1295400"/>
            <a:ext cx="8153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Design Feedback</a:t>
            </a:r>
          </a:p>
        </p:txBody>
      </p:sp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762000" y="1600200"/>
            <a:ext cx="4648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Provide information back to stakeholders</a:t>
            </a:r>
          </a:p>
          <a:p>
            <a:r>
              <a:rPr lang="en-US"/>
              <a:t>Regarding the design and implementation of the school improvement activities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Sanddunes_Sunris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Summative and Formative Feedback</a:t>
            </a:r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762000" y="1600200"/>
            <a:ext cx="7848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/>
              <a:t>Conducted to determine success so far</a:t>
            </a:r>
          </a:p>
          <a:p>
            <a:pPr>
              <a:buFont typeface="Arial" charset="0"/>
              <a:buChar char="•"/>
            </a:pPr>
            <a:r>
              <a:rPr lang="en-US"/>
              <a:t>Teachers have got to stop seeing assessment as summative</a:t>
            </a:r>
          </a:p>
          <a:p>
            <a:pPr>
              <a:buFont typeface="Arial" charset="0"/>
              <a:buChar char="•"/>
            </a:pPr>
            <a:r>
              <a:rPr lang="en-US"/>
              <a:t>Assessment should be used to inform teachers about the gaps in the learning progress of students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9677021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Goal Setting and Getting Started</a:t>
            </a:r>
          </a:p>
        </p:txBody>
      </p:sp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1066800" y="1676400"/>
            <a:ext cx="4495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Fluid Process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001_Davis_Storm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u="sng" smtClean="0"/>
              <a:t>II. Data Collection</a:t>
            </a:r>
          </a:p>
        </p:txBody>
      </p:sp>
      <p:sp>
        <p:nvSpPr>
          <p:cNvPr id="17412" name="TextBox 3"/>
          <p:cNvSpPr txBox="1">
            <a:spLocks noChangeArrowheads="1"/>
          </p:cNvSpPr>
          <p:nvPr/>
        </p:nvSpPr>
        <p:spPr bwMode="auto">
          <a:xfrm>
            <a:off x="1371600" y="1828800"/>
            <a:ext cx="464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Making sense of the data is critical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u="sng" dirty="0" smtClean="0"/>
              <a:t>Who, What, Where, When, Why, and How</a:t>
            </a:r>
          </a:p>
        </p:txBody>
      </p:sp>
      <p:pic>
        <p:nvPicPr>
          <p:cNvPr id="18435" name="Picture 2" descr="NCLB_pencil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371600"/>
            <a:ext cx="6172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3"/>
          <p:cNvSpPr txBox="1">
            <a:spLocks noChangeArrowheads="1"/>
          </p:cNvSpPr>
          <p:nvPr/>
        </p:nvSpPr>
        <p:spPr bwMode="auto">
          <a:xfrm>
            <a:off x="1066800" y="5867400"/>
            <a:ext cx="7696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Use multiple measures of data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Demographic Data</a:t>
            </a:r>
          </a:p>
        </p:txBody>
      </p:sp>
      <p:pic>
        <p:nvPicPr>
          <p:cNvPr id="19459" name="Picture 2" descr="faq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1962150"/>
            <a:ext cx="36576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Box 3"/>
          <p:cNvSpPr txBox="1">
            <a:spLocks noChangeArrowheads="1"/>
          </p:cNvSpPr>
          <p:nvPr/>
        </p:nvSpPr>
        <p:spPr bwMode="auto">
          <a:xfrm>
            <a:off x="304800" y="1752600"/>
            <a:ext cx="2286000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/>
              <a:t>Gender</a:t>
            </a:r>
          </a:p>
          <a:p>
            <a:pPr>
              <a:buFont typeface="Arial" charset="0"/>
              <a:buChar char="•"/>
            </a:pPr>
            <a:r>
              <a:rPr lang="en-US"/>
              <a:t>Title I Status</a:t>
            </a:r>
          </a:p>
          <a:p>
            <a:pPr>
              <a:buFont typeface="Arial" charset="0"/>
              <a:buChar char="•"/>
            </a:pPr>
            <a:r>
              <a:rPr lang="en-US"/>
              <a:t>Race </a:t>
            </a:r>
          </a:p>
          <a:p>
            <a:pPr>
              <a:buFont typeface="Arial" charset="0"/>
              <a:buChar char="•"/>
            </a:pPr>
            <a:r>
              <a:rPr lang="en-US"/>
              <a:t>Socio-Economic </a:t>
            </a:r>
          </a:p>
          <a:p>
            <a:pPr>
              <a:buFont typeface="Arial" charset="0"/>
              <a:buChar char="•"/>
            </a:pPr>
            <a:r>
              <a:rPr lang="en-US"/>
              <a:t>ELL Status</a:t>
            </a:r>
          </a:p>
          <a:p>
            <a:pPr>
              <a:buFont typeface="Arial" charset="0"/>
              <a:buChar char="•"/>
            </a:pPr>
            <a:r>
              <a:rPr lang="en-US"/>
              <a:t>Discipline</a:t>
            </a:r>
          </a:p>
          <a:p>
            <a:pPr>
              <a:buFont typeface="Arial" charset="0"/>
              <a:buChar char="•"/>
            </a:pPr>
            <a:r>
              <a:rPr lang="en-US"/>
              <a:t>Attendance</a:t>
            </a:r>
          </a:p>
          <a:p>
            <a:pPr>
              <a:buFont typeface="Arial" charset="0"/>
              <a:buChar char="•"/>
            </a:pPr>
            <a:r>
              <a:rPr lang="en-US"/>
              <a:t>Health Status</a:t>
            </a:r>
          </a:p>
          <a:p>
            <a:pPr>
              <a:buFont typeface="Arial" charset="0"/>
              <a:buChar char="•"/>
            </a:pPr>
            <a:r>
              <a:rPr lang="en-US"/>
              <a:t>Enrichment programs</a:t>
            </a:r>
          </a:p>
          <a:p>
            <a:pPr>
              <a:buFont typeface="Arial" charset="0"/>
              <a:buChar char="•"/>
            </a:pPr>
            <a:r>
              <a:rPr lang="en-US"/>
              <a:t>Remediation Programs</a:t>
            </a:r>
          </a:p>
          <a:p>
            <a:pPr>
              <a:buFont typeface="Arial" charset="0"/>
              <a:buChar char="•"/>
            </a:pPr>
            <a:r>
              <a:rPr lang="en-US"/>
              <a:t>Special Pops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Student Learning Data</a:t>
            </a:r>
          </a:p>
        </p:txBody>
      </p:sp>
      <p:pic>
        <p:nvPicPr>
          <p:cNvPr id="20483" name="Picture 2" descr="for-kids-and-teen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1143000"/>
            <a:ext cx="5867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3"/>
          <p:cNvSpPr txBox="1">
            <a:spLocks noChangeArrowheads="1"/>
          </p:cNvSpPr>
          <p:nvPr/>
        </p:nvSpPr>
        <p:spPr bwMode="auto">
          <a:xfrm>
            <a:off x="381000" y="1447800"/>
            <a:ext cx="2514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b="1"/>
              <a:t>Local Assessment</a:t>
            </a:r>
          </a:p>
          <a:p>
            <a:pPr>
              <a:buFont typeface="Arial" charset="0"/>
              <a:buChar char="•"/>
            </a:pPr>
            <a:r>
              <a:rPr lang="en-US" b="1"/>
              <a:t>State Assessment</a:t>
            </a:r>
          </a:p>
          <a:p>
            <a:pPr>
              <a:buFont typeface="Arial" charset="0"/>
              <a:buChar char="•"/>
            </a:pPr>
            <a:r>
              <a:rPr lang="en-US" b="1"/>
              <a:t>Classroom</a:t>
            </a:r>
          </a:p>
          <a:p>
            <a:pPr>
              <a:buFont typeface="Arial" charset="0"/>
              <a:buChar char="•"/>
            </a:pPr>
            <a:r>
              <a:rPr lang="en-US" b="1"/>
              <a:t>Lexile levels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6a00d83453dbd069e201156f3a0230970b-800w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1219200"/>
            <a:ext cx="3124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smtClean="0"/>
              <a:t>School Process Data</a:t>
            </a:r>
          </a:p>
        </p:txBody>
      </p:sp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838200" y="1600200"/>
            <a:ext cx="5715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/>
              <a:t>Finance </a:t>
            </a:r>
          </a:p>
          <a:p>
            <a:pPr>
              <a:buFont typeface="Arial" charset="0"/>
              <a:buChar char="•"/>
            </a:pPr>
            <a:r>
              <a:rPr lang="en-US"/>
              <a:t>Transportation</a:t>
            </a:r>
          </a:p>
          <a:p>
            <a:pPr>
              <a:buFont typeface="Arial" charset="0"/>
              <a:buChar char="•"/>
            </a:pPr>
            <a:r>
              <a:rPr lang="en-US"/>
              <a:t>Bell Schedules</a:t>
            </a:r>
          </a:p>
          <a:p>
            <a:pPr>
              <a:buFont typeface="Arial" charset="0"/>
              <a:buChar char="•"/>
            </a:pPr>
            <a:r>
              <a:rPr lang="en-US"/>
              <a:t>Tutorials</a:t>
            </a:r>
          </a:p>
          <a:p>
            <a:pPr>
              <a:buFont typeface="Arial" charset="0"/>
              <a:buChar char="•"/>
            </a:pPr>
            <a:r>
              <a:rPr lang="en-US"/>
              <a:t>Key is to determine how this information relates to student learning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191-CL_sm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067050"/>
            <a:ext cx="3095625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smtClean="0"/>
              <a:t>Perceptions Data</a:t>
            </a:r>
          </a:p>
        </p:txBody>
      </p:sp>
      <p:sp>
        <p:nvSpPr>
          <p:cNvPr id="22532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How do students view things?</a:t>
            </a:r>
          </a:p>
          <a:p>
            <a:r>
              <a:rPr lang="en-US" smtClean="0"/>
              <a:t>How do parents view things?</a:t>
            </a:r>
          </a:p>
          <a:p>
            <a:r>
              <a:rPr lang="en-US" smtClean="0"/>
              <a:t>What is the school known for?</a:t>
            </a:r>
          </a:p>
          <a:p>
            <a:r>
              <a:rPr lang="en-US" smtClean="0"/>
              <a:t>Typically overlooked</a:t>
            </a:r>
          </a:p>
          <a:p>
            <a:r>
              <a:rPr lang="en-US" smtClean="0"/>
              <a:t>Not easily collected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u="sng" dirty="0" smtClean="0"/>
              <a:t>The Who, When, and How of Data Collection</a:t>
            </a:r>
          </a:p>
        </p:txBody>
      </p:sp>
      <p:sp>
        <p:nvSpPr>
          <p:cNvPr id="23555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Someone needs to be in charge</a:t>
            </a:r>
          </a:p>
          <a:p>
            <a:r>
              <a:rPr lang="en-US" smtClean="0"/>
              <a:t>Data is collected by many</a:t>
            </a:r>
          </a:p>
          <a:p>
            <a:r>
              <a:rPr lang="en-US" smtClean="0"/>
              <a:t>Establish a data discovery team</a:t>
            </a:r>
          </a:p>
          <a:p>
            <a:r>
              <a:rPr lang="en-US" smtClean="0"/>
              <a:t>Team’s purpose is to identify what data is important</a:t>
            </a:r>
          </a:p>
          <a:p>
            <a:r>
              <a:rPr lang="en-US" smtClean="0"/>
              <a:t>Compile a list</a:t>
            </a:r>
          </a:p>
          <a:p>
            <a:r>
              <a:rPr lang="en-US" smtClean="0"/>
              <a:t>Everyone must understand their role and why it is critical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47_040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990600"/>
            <a:ext cx="57912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Overview</a:t>
            </a:r>
          </a:p>
        </p:txBody>
      </p:sp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6400800" y="762000"/>
            <a:ext cx="2514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/>
              <a:t>Told Constantly</a:t>
            </a:r>
          </a:p>
          <a:p>
            <a:pPr>
              <a:buFont typeface="Arial" charset="0"/>
              <a:buChar char="•"/>
            </a:pPr>
            <a:r>
              <a:rPr lang="en-US"/>
              <a:t>Common sense</a:t>
            </a:r>
          </a:p>
          <a:p>
            <a:pPr>
              <a:buFont typeface="Arial" charset="0"/>
              <a:buChar char="•"/>
            </a:pPr>
            <a:r>
              <a:rPr lang="en-US"/>
              <a:t>Data rich but information poor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3"/>
          <p:cNvSpPr txBox="1">
            <a:spLocks noChangeArrowheads="1"/>
          </p:cNvSpPr>
          <p:nvPr/>
        </p:nvSpPr>
        <p:spPr bwMode="auto">
          <a:xfrm>
            <a:off x="685800" y="685800"/>
            <a:ext cx="79248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/>
              <a:t>District manager makes sure everything runs smoothly</a:t>
            </a:r>
          </a:p>
          <a:p>
            <a:pPr>
              <a:buFont typeface="Arial" charset="0"/>
              <a:buChar char="•"/>
            </a:pPr>
            <a:r>
              <a:rPr lang="en-US"/>
              <a:t>Create a data entry protocol</a:t>
            </a:r>
          </a:p>
          <a:p>
            <a:pPr>
              <a:buFont typeface="Arial" charset="0"/>
              <a:buChar char="•"/>
            </a:pPr>
            <a:r>
              <a:rPr lang="en-US"/>
              <a:t>No shortcuts</a:t>
            </a:r>
          </a:p>
          <a:p>
            <a:pPr>
              <a:buFont typeface="Arial" charset="0"/>
              <a:buChar char="•"/>
            </a:pPr>
            <a:r>
              <a:rPr lang="en-US"/>
              <a:t>Who is going to check for accuracy</a:t>
            </a:r>
          </a:p>
          <a:p>
            <a:pPr>
              <a:buFont typeface="Arial" charset="0"/>
              <a:buChar char="•"/>
            </a:pPr>
            <a:r>
              <a:rPr lang="en-US"/>
              <a:t>School must track the staff development teachers attend</a:t>
            </a:r>
          </a:p>
          <a:p>
            <a:pPr>
              <a:buFont typeface="Arial" charset="0"/>
              <a:buChar char="•"/>
            </a:pPr>
            <a:r>
              <a:rPr lang="en-US"/>
              <a:t>Have the students been successful</a:t>
            </a:r>
          </a:p>
          <a:p>
            <a:pPr>
              <a:buFont typeface="Arial" charset="0"/>
              <a:buChar char="•"/>
            </a:pPr>
            <a:r>
              <a:rPr lang="en-US"/>
              <a:t>Cost effective</a:t>
            </a:r>
          </a:p>
          <a:p>
            <a:pPr>
              <a:buFont typeface="Arial" charset="0"/>
              <a:buChar char="•"/>
            </a:pPr>
            <a:r>
              <a:rPr lang="en-US"/>
              <a:t>If students are not improving then what adjustments must be made</a:t>
            </a:r>
          </a:p>
          <a:p>
            <a:pPr>
              <a:buFont typeface="Arial" charset="0"/>
              <a:buChar char="•"/>
            </a:pPr>
            <a:r>
              <a:rPr lang="en-US"/>
              <a:t>Where to store the data?</a:t>
            </a:r>
          </a:p>
          <a:p>
            <a:pPr>
              <a:buFont typeface="Arial" charset="0"/>
              <a:buChar char="•"/>
            </a:pPr>
            <a:r>
              <a:rPr lang="en-US"/>
              <a:t>Must be assessable and Robust</a:t>
            </a:r>
          </a:p>
          <a:p>
            <a:pPr>
              <a:buFont typeface="Arial" charset="0"/>
              <a:buChar char="•"/>
            </a:pPr>
            <a:r>
              <a:rPr lang="en-US"/>
              <a:t>Must be able to drill down from several angles</a:t>
            </a:r>
          </a:p>
          <a:p>
            <a:pPr>
              <a:buFont typeface="Arial" charset="0"/>
              <a:buChar char="•"/>
            </a:pPr>
            <a:r>
              <a:rPr lang="en-US"/>
              <a:t>The district cannot be nonchalant about data collection</a:t>
            </a:r>
          </a:p>
          <a:p>
            <a:pPr>
              <a:buFont typeface="Arial" charset="0"/>
              <a:buChar char="•"/>
            </a:pPr>
            <a:r>
              <a:rPr lang="en-US"/>
              <a:t>District must be willing to make long term commitment to data process</a:t>
            </a:r>
          </a:p>
          <a:p>
            <a:pPr>
              <a:buFont typeface="Arial" charset="0"/>
              <a:buChar char="•"/>
            </a:pPr>
            <a:r>
              <a:rPr lang="en-US"/>
              <a:t>Do not assume that data gathering is easy just because it is first</a:t>
            </a:r>
          </a:p>
        </p:txBody>
      </p:sp>
      <p:pic>
        <p:nvPicPr>
          <p:cNvPr id="24579" name="Picture 4" descr="RS19-1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572000"/>
            <a:ext cx="3048000" cy="211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Lighthouses-067-12-12-0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smtClean="0"/>
              <a:t>III.  Data Reflection</a:t>
            </a:r>
          </a:p>
        </p:txBody>
      </p:sp>
      <p:sp>
        <p:nvSpPr>
          <p:cNvPr id="2560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3581400" cy="4525963"/>
          </a:xfrm>
        </p:spPr>
        <p:txBody>
          <a:bodyPr/>
          <a:lstStyle/>
          <a:p>
            <a:r>
              <a:rPr lang="en-US" smtClean="0"/>
              <a:t>Teachers must be given time to talk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mckittrick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smtClean="0"/>
              <a:t>When and When to Find Time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smtClean="0"/>
              <a:t>District Data Retreat Workshop</a:t>
            </a:r>
          </a:p>
        </p:txBody>
      </p:sp>
      <p:pic>
        <p:nvPicPr>
          <p:cNvPr id="27651" name="Picture 2" descr="early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19438" y="2090738"/>
            <a:ext cx="290512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smtClean="0"/>
              <a:t>Professional Learning Time</a:t>
            </a:r>
          </a:p>
        </p:txBody>
      </p:sp>
      <p:pic>
        <p:nvPicPr>
          <p:cNvPr id="28675" name="Picture 3" descr="Welcome-to-Denver-Dentists-300x227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143000"/>
            <a:ext cx="6324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Box 3"/>
          <p:cNvSpPr txBox="1">
            <a:spLocks noChangeArrowheads="1"/>
          </p:cNvSpPr>
          <p:nvPr/>
        </p:nvSpPr>
        <p:spPr bwMode="auto">
          <a:xfrm>
            <a:off x="838200" y="5791200"/>
            <a:ext cx="7848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400" b="1"/>
              <a:t>Formal and Informal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solidFill>
            <a:srgbClr val="FF0000"/>
          </a:solidFill>
        </p:spPr>
        <p:txBody>
          <a:bodyPr/>
          <a:lstStyle/>
          <a:p>
            <a:r>
              <a:rPr lang="en-US" smtClean="0"/>
              <a:t>Data Translation</a:t>
            </a:r>
          </a:p>
        </p:txBody>
      </p:sp>
      <p:sp>
        <p:nvSpPr>
          <p:cNvPr id="29699" name="Content Placeholder 3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4525963"/>
          </a:xfrm>
        </p:spPr>
        <p:txBody>
          <a:bodyPr/>
          <a:lstStyle/>
          <a:p>
            <a:r>
              <a:rPr lang="en-US" sz="2800" b="1" smtClean="0"/>
              <a:t>Is systemic and takes time</a:t>
            </a:r>
          </a:p>
          <a:p>
            <a:r>
              <a:rPr lang="en-US" sz="2800" b="1" smtClean="0"/>
              <a:t>Involves analyzing and interesting data</a:t>
            </a:r>
          </a:p>
          <a:p>
            <a:r>
              <a:rPr lang="en-US" sz="2800" b="1" smtClean="0"/>
              <a:t>Teachers and administrators must use their own data in order to know what changes must be made</a:t>
            </a:r>
          </a:p>
          <a:p>
            <a:r>
              <a:rPr lang="en-US" sz="2800" b="1" smtClean="0"/>
              <a:t>School district must support the process with resources</a:t>
            </a:r>
          </a:p>
          <a:p>
            <a:r>
              <a:rPr lang="en-US" sz="2800" b="1" smtClean="0"/>
              <a:t>Focus on one improvement</a:t>
            </a:r>
          </a:p>
        </p:txBody>
      </p:sp>
      <p:pic>
        <p:nvPicPr>
          <p:cNvPr id="29700" name="Picture 4" descr="cosmetic-dentist-teen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495800"/>
            <a:ext cx="8229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USSW20041218-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u="sng" dirty="0" smtClean="0"/>
              <a:t>V.  Data-Driven Instructional Design</a:t>
            </a:r>
          </a:p>
        </p:txBody>
      </p:sp>
      <p:sp>
        <p:nvSpPr>
          <p:cNvPr id="30724" name="TextBox 3"/>
          <p:cNvSpPr txBox="1">
            <a:spLocks noChangeArrowheads="1"/>
          </p:cNvSpPr>
          <p:nvPr/>
        </p:nvSpPr>
        <p:spPr bwMode="auto">
          <a:xfrm>
            <a:off x="990600" y="1371600"/>
            <a:ext cx="3505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Goal of entire program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1-full-967836.jpe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u="sng" smtClean="0"/>
              <a:t>How and When </a:t>
            </a:r>
          </a:p>
        </p:txBody>
      </p:sp>
      <p:sp>
        <p:nvSpPr>
          <p:cNvPr id="31748" name="TextBox 3"/>
          <p:cNvSpPr txBox="1">
            <a:spLocks noChangeArrowheads="1"/>
          </p:cNvSpPr>
          <p:nvPr/>
        </p:nvSpPr>
        <p:spPr bwMode="auto">
          <a:xfrm>
            <a:off x="1066800" y="1447800"/>
            <a:ext cx="78486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/>
              <a:t>Get data into the hands of teachers</a:t>
            </a:r>
          </a:p>
          <a:p>
            <a:pPr>
              <a:buFont typeface="Arial" charset="0"/>
              <a:buChar char="•"/>
            </a:pPr>
            <a:r>
              <a:rPr lang="en-US"/>
              <a:t>Ownership is the key</a:t>
            </a:r>
          </a:p>
          <a:p>
            <a:pPr>
              <a:buFont typeface="Arial" charset="0"/>
              <a:buChar char="•"/>
            </a:pPr>
            <a:r>
              <a:rPr lang="en-US"/>
              <a:t>Takes time and training</a:t>
            </a:r>
          </a:p>
          <a:p>
            <a:pPr>
              <a:buFont typeface="Arial" charset="0"/>
              <a:buChar char="•"/>
            </a:pPr>
            <a:r>
              <a:rPr lang="en-US"/>
              <a:t>Once teachers understand what is behind it they will embrace it</a:t>
            </a:r>
          </a:p>
          <a:p>
            <a:pPr>
              <a:buFont typeface="Arial" charset="0"/>
              <a:buChar char="•"/>
            </a:pPr>
            <a:r>
              <a:rPr lang="en-US"/>
              <a:t>A data driven culture will develop</a:t>
            </a:r>
          </a:p>
          <a:p>
            <a:pPr>
              <a:buFont typeface="Arial" charset="0"/>
              <a:buChar char="•"/>
            </a:pPr>
            <a:r>
              <a:rPr lang="en-US"/>
              <a:t>Constant follow-up and focus are needed</a:t>
            </a:r>
          </a:p>
          <a:p>
            <a:pPr>
              <a:buFont typeface="Arial" charset="0"/>
              <a:buChar char="•"/>
            </a:pPr>
            <a:r>
              <a:rPr lang="en-US"/>
              <a:t>Changes are made based on data that was reviewed and translated into curriculum and classroom instruction design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West_Texas_Sunset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u="sng" smtClean="0"/>
              <a:t>VI. Design Feedback</a:t>
            </a:r>
          </a:p>
        </p:txBody>
      </p:sp>
      <p:sp>
        <p:nvSpPr>
          <p:cNvPr id="32772" name="TextBox 3"/>
          <p:cNvSpPr txBox="1">
            <a:spLocks noChangeArrowheads="1"/>
          </p:cNvSpPr>
          <p:nvPr/>
        </p:nvSpPr>
        <p:spPr bwMode="auto">
          <a:xfrm>
            <a:off x="609600" y="1524000"/>
            <a:ext cx="5410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/>
              <a:t>How is data assessed  and how is this communicated to stakeholders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Green Leave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>
                <a:solidFill>
                  <a:schemeClr val="bg1"/>
                </a:solidFill>
              </a:rPr>
              <a:t>How is DDIS Adjusted and Evaluated</a:t>
            </a:r>
          </a:p>
        </p:txBody>
      </p:sp>
      <p:sp>
        <p:nvSpPr>
          <p:cNvPr id="33796" name="TextBox 3"/>
          <p:cNvSpPr txBox="1">
            <a:spLocks noChangeArrowheads="1"/>
          </p:cNvSpPr>
          <p:nvPr/>
        </p:nvSpPr>
        <p:spPr bwMode="auto">
          <a:xfrm>
            <a:off x="1066800" y="1752600"/>
            <a:ext cx="5562600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solidFill>
                  <a:schemeClr val="bg1"/>
                </a:solidFill>
              </a:rPr>
              <a:t>SMART goals</a:t>
            </a:r>
          </a:p>
          <a:p>
            <a:pPr>
              <a:buFont typeface="Arial" charset="0"/>
              <a:buChar char="•"/>
            </a:pPr>
            <a:r>
              <a:rPr lang="en-US" sz="2400" b="1">
                <a:solidFill>
                  <a:schemeClr val="bg1"/>
                </a:solidFill>
              </a:rPr>
              <a:t>Specific</a:t>
            </a:r>
          </a:p>
          <a:p>
            <a:pPr>
              <a:buFont typeface="Arial" charset="0"/>
              <a:buChar char="•"/>
            </a:pPr>
            <a:r>
              <a:rPr lang="en-US" sz="2400" b="1">
                <a:solidFill>
                  <a:schemeClr val="bg1"/>
                </a:solidFill>
              </a:rPr>
              <a:t>Measured</a:t>
            </a:r>
          </a:p>
          <a:p>
            <a:pPr>
              <a:buFont typeface="Arial" charset="0"/>
              <a:buChar char="•"/>
            </a:pPr>
            <a:r>
              <a:rPr lang="en-US" sz="2400" b="1">
                <a:solidFill>
                  <a:schemeClr val="bg1"/>
                </a:solidFill>
              </a:rPr>
              <a:t>Attainable</a:t>
            </a:r>
          </a:p>
          <a:p>
            <a:pPr>
              <a:buFont typeface="Arial" charset="0"/>
              <a:buChar char="•"/>
            </a:pPr>
            <a:r>
              <a:rPr lang="en-US" sz="2400" b="1">
                <a:solidFill>
                  <a:schemeClr val="bg1"/>
                </a:solidFill>
              </a:rPr>
              <a:t>Results oriented </a:t>
            </a:r>
          </a:p>
          <a:p>
            <a:pPr>
              <a:buFont typeface="Arial" charset="0"/>
              <a:buChar char="•"/>
            </a:pPr>
            <a:r>
              <a:rPr lang="en-US" sz="2400" b="1">
                <a:solidFill>
                  <a:schemeClr val="bg1"/>
                </a:solidFill>
              </a:rPr>
              <a:t>Time bound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stockphotopro_3844995KUR_economic_chart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371600"/>
            <a:ext cx="7772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Making Sense Out of Chaos</a:t>
            </a:r>
          </a:p>
        </p:txBody>
      </p:sp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990600" y="1524000"/>
            <a:ext cx="71628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/>
              <a:t>What data?</a:t>
            </a:r>
          </a:p>
          <a:p>
            <a:pPr>
              <a:buFont typeface="Arial" charset="0"/>
              <a:buChar char="•"/>
            </a:pPr>
            <a:r>
              <a:rPr lang="en-US"/>
              <a:t>How and When?</a:t>
            </a:r>
          </a:p>
          <a:p>
            <a:pPr>
              <a:buFont typeface="Arial" charset="0"/>
              <a:buChar char="•"/>
            </a:pPr>
            <a:r>
              <a:rPr lang="en-US"/>
              <a:t>How and When should it affect programs?</a:t>
            </a:r>
          </a:p>
          <a:p>
            <a:pPr>
              <a:buFont typeface="Arial" charset="0"/>
              <a:buChar char="•"/>
            </a:pPr>
            <a:r>
              <a:rPr lang="en-US"/>
              <a:t>How and when will it affect the classroom?</a:t>
            </a:r>
          </a:p>
          <a:p>
            <a:pPr>
              <a:buFont typeface="Arial" charset="0"/>
              <a:buChar char="•"/>
            </a:pPr>
            <a:r>
              <a:rPr lang="en-US"/>
              <a:t>How will we make time?</a:t>
            </a:r>
          </a:p>
          <a:p>
            <a:pPr>
              <a:buFont typeface="Arial" charset="0"/>
              <a:buChar char="•"/>
            </a:pPr>
            <a:r>
              <a:rPr lang="en-US"/>
              <a:t>How does it affect goal setting?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u="sng" smtClean="0"/>
              <a:t>Adjustment</a:t>
            </a:r>
          </a:p>
        </p:txBody>
      </p:sp>
      <p:pic>
        <p:nvPicPr>
          <p:cNvPr id="34819" name="Picture 2" descr="lilly-on-wh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219200"/>
            <a:ext cx="4179888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INTHETEXASDUS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b="1" u="sng" smtClean="0"/>
              <a:t>Evaluation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seagull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u="sng" dirty="0" smtClean="0"/>
              <a:t>VII. Summative and Formative Assessment</a:t>
            </a:r>
          </a:p>
        </p:txBody>
      </p:sp>
      <p:sp>
        <p:nvSpPr>
          <p:cNvPr id="36868" name="TextBox 3"/>
          <p:cNvSpPr txBox="1">
            <a:spLocks noChangeArrowheads="1"/>
          </p:cNvSpPr>
          <p:nvPr/>
        </p:nvSpPr>
        <p:spPr bwMode="auto">
          <a:xfrm>
            <a:off x="0" y="4038600"/>
            <a:ext cx="8915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200" b="1"/>
              <a:t>We must change the paradigm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AB03084.jpg"/>
          <p:cNvPicPr>
            <a:picLocks noChangeAspect="1"/>
          </p:cNvPicPr>
          <p:nvPr/>
        </p:nvPicPr>
        <p:blipFill>
          <a:blip r:embed="rId3" cstate="print"/>
          <a:srcRect t="781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u="sng" dirty="0" smtClean="0">
                <a:solidFill>
                  <a:schemeClr val="bg1"/>
                </a:solidFill>
              </a:rPr>
              <a:t>VIII. Summary and Results:                          Is It Worth It?</a:t>
            </a:r>
          </a:p>
        </p:txBody>
      </p:sp>
      <p:sp>
        <p:nvSpPr>
          <p:cNvPr id="37892" name="TextBox 3"/>
          <p:cNvSpPr txBox="1">
            <a:spLocks noChangeArrowheads="1"/>
          </p:cNvSpPr>
          <p:nvPr/>
        </p:nvSpPr>
        <p:spPr bwMode="auto">
          <a:xfrm>
            <a:off x="381000" y="2514600"/>
            <a:ext cx="24384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b="1"/>
              <a:t>Scores will increase</a:t>
            </a:r>
          </a:p>
          <a:p>
            <a:pPr>
              <a:buFont typeface="Arial" charset="0"/>
              <a:buChar char="•"/>
            </a:pPr>
            <a:r>
              <a:rPr lang="en-US" b="1"/>
              <a:t>Innovative programs will be developed</a:t>
            </a:r>
          </a:p>
          <a:p>
            <a:pPr>
              <a:buFont typeface="Arial" charset="0"/>
              <a:buChar char="•"/>
            </a:pPr>
            <a:r>
              <a:rPr lang="en-US" b="1"/>
              <a:t>ESL</a:t>
            </a:r>
          </a:p>
          <a:p>
            <a:pPr>
              <a:buFont typeface="Arial" charset="0"/>
              <a:buChar char="•"/>
            </a:pPr>
            <a:r>
              <a:rPr lang="en-US" b="1"/>
              <a:t>Literacy</a:t>
            </a:r>
          </a:p>
          <a:p>
            <a:pPr>
              <a:buFont typeface="Arial" charset="0"/>
              <a:buChar char="•"/>
            </a:pPr>
            <a:r>
              <a:rPr lang="en-US" b="1"/>
              <a:t>Gives you the framework for the improvement process</a:t>
            </a:r>
          </a:p>
          <a:p>
            <a:pPr>
              <a:buFont typeface="Arial" charset="0"/>
              <a:buChar char="•"/>
            </a:pPr>
            <a:endParaRPr lang="en-US" b="1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apollo  1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5867400" cy="1143000"/>
          </a:xfrm>
        </p:spPr>
        <p:txBody>
          <a:bodyPr/>
          <a:lstStyle/>
          <a:p>
            <a:pPr eaLnBrk="1" hangingPunct="1"/>
            <a:r>
              <a:rPr lang="en-US" sz="4000" b="1" u="sng" smtClean="0">
                <a:solidFill>
                  <a:schemeClr val="bg1"/>
                </a:solidFill>
              </a:rPr>
              <a:t>How Do I Get Started?</a:t>
            </a:r>
          </a:p>
        </p:txBody>
      </p:sp>
      <p:sp>
        <p:nvSpPr>
          <p:cNvPr id="38916" name="TextBox 3"/>
          <p:cNvSpPr txBox="1">
            <a:spLocks noChangeArrowheads="1"/>
          </p:cNvSpPr>
          <p:nvPr/>
        </p:nvSpPr>
        <p:spPr bwMode="auto">
          <a:xfrm>
            <a:off x="609600" y="1447800"/>
            <a:ext cx="16002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Put someone in charge of the process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3" descr="highres_7804787.jpe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514600"/>
            <a:ext cx="562927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smtClean="0"/>
              <a:t>Four Keys</a:t>
            </a:r>
            <a:br>
              <a:rPr lang="en-US" smtClean="0"/>
            </a:br>
            <a:endParaRPr lang="en-US" smtClean="0"/>
          </a:p>
        </p:txBody>
      </p:sp>
      <p:sp>
        <p:nvSpPr>
          <p:cNvPr id="3994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Purpose</a:t>
            </a:r>
          </a:p>
          <a:p>
            <a:r>
              <a:rPr lang="en-US" smtClean="0"/>
              <a:t>Focus</a:t>
            </a:r>
          </a:p>
          <a:p>
            <a:r>
              <a:rPr lang="en-US" smtClean="0"/>
              <a:t>Communication and coordination</a:t>
            </a:r>
          </a:p>
          <a:p>
            <a:r>
              <a:rPr lang="en-US" smtClean="0"/>
              <a:t>Follow Through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" descr="smling_man_with_implant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819400"/>
            <a:ext cx="66675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>
              <a:defRPr/>
            </a:pPr>
            <a:r>
              <a:rPr lang="en-US" dirty="0" smtClean="0"/>
              <a:t>Important</a:t>
            </a:r>
            <a:endParaRPr lang="en-US" dirty="0"/>
          </a:p>
        </p:txBody>
      </p:sp>
      <p:sp>
        <p:nvSpPr>
          <p:cNvPr id="4096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Limit the focus to one or two things</a:t>
            </a:r>
          </a:p>
          <a:p>
            <a:r>
              <a:rPr lang="en-US" smtClean="0"/>
              <a:t>If teachers are asked to do something they must understand why they are doing it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/>
          <a:lstStyle/>
          <a:p>
            <a:r>
              <a:rPr lang="en-US" b="1" u="sng" smtClean="0"/>
              <a:t>Data Driven Instruction System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r>
              <a:rPr lang="en-US" smtClean="0"/>
              <a:t>It cannot be haphazard</a:t>
            </a:r>
          </a:p>
          <a:p>
            <a:r>
              <a:rPr lang="en-US" smtClean="0"/>
              <a:t>Designing and Implementing data can be the catalyst for school improvement</a:t>
            </a:r>
          </a:p>
          <a:p>
            <a:r>
              <a:rPr lang="en-US" smtClean="0"/>
              <a:t>Not as difficult as it sounds if carefully planned and implementation is clearly mapped out</a:t>
            </a:r>
          </a:p>
        </p:txBody>
      </p:sp>
      <p:pic>
        <p:nvPicPr>
          <p:cNvPr id="8196" name="Picture 3" descr="F2L_BV_WeightLos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86200"/>
            <a:ext cx="9144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DDIS Model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229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50169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7000" y="1047750"/>
            <a:ext cx="63500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Data Collection</a:t>
            </a:r>
          </a:p>
        </p:txBody>
      </p:sp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1600200" y="1524000"/>
            <a:ext cx="5791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Most critical aspect</a:t>
            </a:r>
          </a:p>
          <a:p>
            <a:r>
              <a:rPr lang="en-US"/>
              <a:t>Constantly changing</a:t>
            </a:r>
          </a:p>
          <a:p>
            <a:r>
              <a:rPr lang="en-US"/>
              <a:t>Backbone of DDIS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reflection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8200"/>
            <a:ext cx="41148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en-US" b="1" u="sng" smtClean="0"/>
              <a:t>Data Reflection</a:t>
            </a:r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4495800" y="1295400"/>
            <a:ext cx="4343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400" b="1"/>
              <a:t>Student needs must drive staff development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pPr eaLnBrk="1" hangingPunct="1"/>
            <a:r>
              <a:rPr lang="en-US" b="1" u="sng" smtClean="0"/>
              <a:t>Data Translation</a:t>
            </a:r>
          </a:p>
        </p:txBody>
      </p:sp>
      <p:sp>
        <p:nvSpPr>
          <p:cNvPr id="12291" name="Content Placeholder 5"/>
          <p:cNvSpPr>
            <a:spLocks noGrp="1"/>
          </p:cNvSpPr>
          <p:nvPr>
            <p:ph idx="1"/>
          </p:nvPr>
        </p:nvSpPr>
        <p:spPr>
          <a:xfrm>
            <a:off x="304800" y="762000"/>
            <a:ext cx="8229600" cy="4525963"/>
          </a:xfrm>
        </p:spPr>
        <p:txBody>
          <a:bodyPr/>
          <a:lstStyle/>
          <a:p>
            <a:r>
              <a:rPr lang="en-US" smtClean="0"/>
              <a:t>Includes curriculum mapping</a:t>
            </a:r>
          </a:p>
          <a:p>
            <a:r>
              <a:rPr lang="en-US" smtClean="0"/>
              <a:t>Content adjustments</a:t>
            </a:r>
          </a:p>
          <a:p>
            <a:r>
              <a:rPr lang="en-US" smtClean="0"/>
              <a:t>Instructional adjustments</a:t>
            </a:r>
          </a:p>
          <a:p>
            <a:r>
              <a:rPr lang="en-US" smtClean="0"/>
              <a:t>Starts with curriculum experts – Identifying the gaps</a:t>
            </a:r>
          </a:p>
          <a:p>
            <a:r>
              <a:rPr lang="en-US" smtClean="0"/>
              <a:t>Teaching staff involved in solution </a:t>
            </a:r>
          </a:p>
        </p:txBody>
      </p:sp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1219200" y="5257800"/>
            <a:ext cx="1295400" cy="584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3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293" name="TextBox 4"/>
          <p:cNvSpPr txBox="1">
            <a:spLocks noChangeArrowheads="1"/>
          </p:cNvSpPr>
          <p:nvPr/>
        </p:nvSpPr>
        <p:spPr bwMode="auto">
          <a:xfrm>
            <a:off x="5410200" y="4419600"/>
            <a:ext cx="24384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2294" name="Picture 6" descr="data_1430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949700"/>
            <a:ext cx="2614613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Data Driven Instruction Design</a:t>
            </a:r>
          </a:p>
        </p:txBody>
      </p:sp>
      <p:pic>
        <p:nvPicPr>
          <p:cNvPr id="13315" name="Picture 2" descr="14421144aa_i.jpg"/>
          <p:cNvPicPr>
            <a:picLocks noChangeAspect="1"/>
          </p:cNvPicPr>
          <p:nvPr/>
        </p:nvPicPr>
        <p:blipFill>
          <a:blip r:embed="rId3" cstate="print"/>
          <a:srcRect t="25385" r="50000"/>
          <a:stretch>
            <a:fillRect/>
          </a:stretch>
        </p:blipFill>
        <p:spPr bwMode="auto">
          <a:xfrm>
            <a:off x="0" y="2590800"/>
            <a:ext cx="2438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362200" y="1524000"/>
            <a:ext cx="6477000" cy="3140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dirty="0"/>
              <a:t>Includes lesson design and differentiation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dirty="0"/>
              <a:t>The tiered lesson plan model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US" dirty="0"/>
              <a:t>Analyze data about student learning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US" dirty="0"/>
              <a:t>Design lessons to meet each students needs 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US" dirty="0"/>
              <a:t>Teach the lesson to multiple levels of students at once</a:t>
            </a:r>
          </a:p>
          <a:p>
            <a:pPr marL="342900" indent="-342900">
              <a:defRPr/>
            </a:pPr>
            <a:endParaRPr lang="en-US" dirty="0"/>
          </a:p>
          <a:p>
            <a:pPr marL="342900" indent="-342900">
              <a:defRPr/>
            </a:pPr>
            <a:endParaRPr lang="en-US" dirty="0"/>
          </a:p>
          <a:p>
            <a:pPr marL="342900" indent="-342900">
              <a:defRPr/>
            </a:pPr>
            <a:endParaRPr lang="en-US" dirty="0"/>
          </a:p>
          <a:p>
            <a:pPr marL="342900" indent="-342900">
              <a:defRPr/>
            </a:pPr>
            <a:r>
              <a:rPr lang="en-US" dirty="0"/>
              <a:t>Teachers do not innately know how to do this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dirty="0"/>
              <a:t>We must get them training</a:t>
            </a:r>
          </a:p>
          <a:p>
            <a:pPr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801</Words>
  <Application>Microsoft Office PowerPoint</Application>
  <PresentationFormat>On-screen Show (4:3)</PresentationFormat>
  <Paragraphs>197</Paragraphs>
  <Slides>36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Slide 1</vt:lpstr>
      <vt:lpstr>Overview</vt:lpstr>
      <vt:lpstr>Making Sense Out of Chaos</vt:lpstr>
      <vt:lpstr>Data Driven Instruction System</vt:lpstr>
      <vt:lpstr>DDIS Model</vt:lpstr>
      <vt:lpstr>Data Collection</vt:lpstr>
      <vt:lpstr>Data Reflection</vt:lpstr>
      <vt:lpstr>Data Translation</vt:lpstr>
      <vt:lpstr>Data Driven Instruction Design</vt:lpstr>
      <vt:lpstr>Design Feedback</vt:lpstr>
      <vt:lpstr>Summative and Formative Feedback</vt:lpstr>
      <vt:lpstr>Goal Setting and Getting Started</vt:lpstr>
      <vt:lpstr>II. Data Collection</vt:lpstr>
      <vt:lpstr>Who, What, Where, When, Why, and How</vt:lpstr>
      <vt:lpstr>Demographic Data</vt:lpstr>
      <vt:lpstr>Student Learning Data</vt:lpstr>
      <vt:lpstr>School Process Data</vt:lpstr>
      <vt:lpstr>Perceptions Data</vt:lpstr>
      <vt:lpstr>The Who, When, and How of Data Collection</vt:lpstr>
      <vt:lpstr>Slide 20</vt:lpstr>
      <vt:lpstr>III.  Data Reflection</vt:lpstr>
      <vt:lpstr>When and When to Find Time</vt:lpstr>
      <vt:lpstr>District Data Retreat Workshop</vt:lpstr>
      <vt:lpstr>Professional Learning Time</vt:lpstr>
      <vt:lpstr>Data Translation</vt:lpstr>
      <vt:lpstr>V.  Data-Driven Instructional Design</vt:lpstr>
      <vt:lpstr>How and When </vt:lpstr>
      <vt:lpstr>VI. Design Feedback</vt:lpstr>
      <vt:lpstr>How is DDIS Adjusted and Evaluated</vt:lpstr>
      <vt:lpstr>Adjustment</vt:lpstr>
      <vt:lpstr>Evaluation</vt:lpstr>
      <vt:lpstr>VII. Summative and Formative Assessment</vt:lpstr>
      <vt:lpstr>VIII. Summary and Results:                          Is It Worth It?</vt:lpstr>
      <vt:lpstr>How Do I Get Started?</vt:lpstr>
      <vt:lpstr>Four Keys </vt:lpstr>
      <vt:lpstr>Important</vt:lpstr>
    </vt:vector>
  </TitlesOfParts>
  <Company>Region 18 ESC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jhorak</dc:creator>
  <cp:lastModifiedBy>Region 18</cp:lastModifiedBy>
  <cp:revision>27</cp:revision>
  <dcterms:created xsi:type="dcterms:W3CDTF">2009-10-05T01:33:19Z</dcterms:created>
  <dcterms:modified xsi:type="dcterms:W3CDTF">2010-11-01T22:02:54Z</dcterms:modified>
</cp:coreProperties>
</file>