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0" r:id="rId3"/>
    <p:sldId id="262" r:id="rId4"/>
    <p:sldId id="263" r:id="rId5"/>
    <p:sldId id="302" r:id="rId6"/>
    <p:sldId id="303" r:id="rId7"/>
    <p:sldId id="274" r:id="rId8"/>
    <p:sldId id="273" r:id="rId9"/>
    <p:sldId id="283" r:id="rId10"/>
    <p:sldId id="297" r:id="rId11"/>
    <p:sldId id="284" r:id="rId12"/>
    <p:sldId id="287" r:id="rId13"/>
    <p:sldId id="292" r:id="rId14"/>
    <p:sldId id="285" r:id="rId15"/>
    <p:sldId id="309" r:id="rId16"/>
    <p:sldId id="308" r:id="rId17"/>
    <p:sldId id="294" r:id="rId18"/>
    <p:sldId id="293" r:id="rId19"/>
    <p:sldId id="298" r:id="rId20"/>
    <p:sldId id="282" r:id="rId21"/>
  </p:sldIdLst>
  <p:sldSz cx="9144000" cy="6858000" type="screen4x3"/>
  <p:notesSz cx="7077075" cy="9051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8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2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73C3438-0F10-4409-A19D-527DC4934929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0C9EEC7-C506-4753-8837-3512B8382B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DA6305A-90A4-4D9D-ADC2-CB0639B470FE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76350" y="67945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298950"/>
            <a:ext cx="5661025" cy="407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072A58-CA59-4929-8206-1881F3CF79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6E3BDD-E767-4592-855C-FC2FF837A96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4B776F-CF04-4C30-9D02-D6C4F7C66F18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5BE2FB2-A67E-4219-9AA9-B987591BE227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EADDCE-E748-4E46-8339-9392BB5A08E5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FB2A61-A08E-45B3-B17A-A5E49E6DA88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E407F3-FA27-465F-883A-6DB00B3BF094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142043-D4F3-4127-AFB8-02A9DE469FC2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9A383B-4484-433A-98EB-345BE89BE39B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04E12C-9F67-45A6-B0D5-45D45AB643C1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AC703E-55BF-4C3A-8847-7FD65465D770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38C6F0-6F51-455F-BC4C-145FC89F81F5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1597CA-948B-4C6E-9054-EF01431264C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8C7489-32FC-4C2C-86AD-EBF7DE498389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0B7215-CC09-4499-AFA0-233F8C0C8267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A902E1-CEC8-4B1C-BACF-091D4FB45B61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8DED05-E851-4D5D-992D-9CBC08E51901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85ED86-C437-4325-8976-92AA559A866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3CF8ED-B1B9-4AE3-8D38-2EDE547A220E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110A2C-8157-441B-8DEA-4053D2CF814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FB3DCB-EB66-48AA-A874-C006E891EA52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CE4129B-9AB4-4B30-9F98-71E932CA6BF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0A4BF7-4F9E-4B09-93D4-21EBFC55695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51BC9E-BAD4-4A14-8372-134F8BB2B26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AD1AD3-6560-4470-BCCB-5429E56CCF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4BB027-F605-4BF2-8106-E3E495897B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BF3F2E-1C18-4EB2-BE32-483E9A7FF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733FB4-2B28-4928-B6F5-7CE0C6A7B3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B88D82-DB60-4ADB-969D-0742DA08FEC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A3F92C-131D-4001-9F6E-91951DA6B1C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157A53-AFA3-4BB7-99F2-FAFC53BF5A0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4D0C9028-8E52-4F47-B627-4B291C2E299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6A9D52B-59B2-48AC-912E-6571E1F484F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oons-reef-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93420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Learning Educator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3657600"/>
            <a:ext cx="4951413" cy="2133600"/>
          </a:xfrm>
          <a:ln w="12700"/>
        </p:spPr>
        <p:txBody>
          <a:bodyPr/>
          <a:lstStyle/>
          <a:p>
            <a:pPr eaLnBrk="1" hangingPunct="1"/>
            <a:r>
              <a:rPr lang="en-US" dirty="0" smtClean="0"/>
              <a:t>Coaching for Administrators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Generational Differences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371600" y="1524000"/>
            <a:ext cx="7620000" cy="4953000"/>
          </a:xfrm>
        </p:spPr>
        <p:txBody>
          <a:bodyPr/>
          <a:lstStyle/>
          <a:p>
            <a:r>
              <a:rPr lang="en-US" smtClean="0"/>
              <a:t>Veterans – Ages 62-73</a:t>
            </a:r>
          </a:p>
          <a:p>
            <a:endParaRPr lang="en-US" smtClean="0"/>
          </a:p>
          <a:p>
            <a:r>
              <a:rPr lang="en-US" smtClean="0"/>
              <a:t>Baby Boomers – Ages 45-61</a:t>
            </a:r>
          </a:p>
          <a:p>
            <a:endParaRPr lang="en-US" smtClean="0"/>
          </a:p>
          <a:p>
            <a:r>
              <a:rPr lang="en-US" smtClean="0"/>
              <a:t>Gen-Xers – Ages 25-44</a:t>
            </a:r>
          </a:p>
          <a:p>
            <a:endParaRPr lang="en-US" smtClean="0"/>
          </a:p>
          <a:p>
            <a:r>
              <a:rPr lang="en-US" smtClean="0"/>
              <a:t>Nexters – Ages 25 and under</a:t>
            </a:r>
          </a:p>
          <a:p>
            <a:r>
              <a:rPr lang="en-US" smtClean="0"/>
              <a:t>(also called Millennials)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Two Major Themes	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Talking with teachers to promote reflection (conversations)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Promoting professional growth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                     (feedback)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Listening – Key to Success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Take the Listening Inventory</a:t>
            </a:r>
          </a:p>
          <a:p>
            <a:endParaRPr lang="en-US" smtClean="0"/>
          </a:p>
          <a:p>
            <a:r>
              <a:rPr lang="en-US" smtClean="0"/>
              <a:t>Score the inventory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Talk to a learning partner about your areas of improvement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Unproductive Listening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Autobiographical – occurs when the listener associates a colleague’s story with his or her own experiences.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Inquisitive –occurs when a listener becomes curious about something in the conversation that is not relevant to the speaker’s intent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Judgment/Criticism – focus is on flaws in what the listener has said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Solution – occurs when a listener tries to solve a problem for the speaker</a:t>
            </a:r>
          </a:p>
        </p:txBody>
      </p:sp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248BB0-1F56-47E4-B8C8-139D210A43D8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Talking and Promoting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mtClean="0"/>
              <a:t>Talking</a:t>
            </a:r>
          </a:p>
        </p:txBody>
      </p:sp>
      <p:sp>
        <p:nvSpPr>
          <p:cNvPr id="28677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smtClean="0"/>
              <a:t>Promote growth</a:t>
            </a:r>
          </a:p>
        </p:txBody>
      </p:sp>
      <p:sp>
        <p:nvSpPr>
          <p:cNvPr id="28676" name="Content Placeholder 3"/>
          <p:cNvSpPr>
            <a:spLocks noGrp="1"/>
          </p:cNvSpPr>
          <p:nvPr>
            <p:ph sz="quarter" idx="2"/>
          </p:nvPr>
        </p:nvSpPr>
        <p:spPr>
          <a:xfrm>
            <a:off x="1371600" y="2174875"/>
            <a:ext cx="3352800" cy="3951288"/>
          </a:xfrm>
        </p:spPr>
        <p:txBody>
          <a:bodyPr/>
          <a:lstStyle/>
          <a:p>
            <a:r>
              <a:rPr lang="en-US" smtClean="0"/>
              <a:t>Make suggestions</a:t>
            </a:r>
          </a:p>
          <a:p>
            <a:r>
              <a:rPr lang="en-US" smtClean="0"/>
              <a:t>Give feedback</a:t>
            </a:r>
          </a:p>
          <a:p>
            <a:r>
              <a:rPr lang="en-US" smtClean="0"/>
              <a:t>Model</a:t>
            </a:r>
          </a:p>
          <a:p>
            <a:r>
              <a:rPr lang="en-US" smtClean="0"/>
              <a:t>Use inquiry </a:t>
            </a:r>
          </a:p>
          <a:p>
            <a:r>
              <a:rPr lang="en-US" smtClean="0"/>
              <a:t>Solicit advice /opinions</a:t>
            </a:r>
          </a:p>
          <a:p>
            <a:r>
              <a:rPr lang="en-US" smtClean="0"/>
              <a:t>Praise</a:t>
            </a:r>
          </a:p>
        </p:txBody>
      </p:sp>
      <p:sp>
        <p:nvSpPr>
          <p:cNvPr id="28678" name="Content Placeholder 5"/>
          <p:cNvSpPr>
            <a:spLocks noGrp="1"/>
          </p:cNvSpPr>
          <p:nvPr>
            <p:ph sz="quarter" idx="4"/>
          </p:nvPr>
        </p:nvSpPr>
        <p:spPr>
          <a:xfrm>
            <a:off x="4953000" y="2174875"/>
            <a:ext cx="3733800" cy="3951288"/>
          </a:xfrm>
        </p:spPr>
        <p:txBody>
          <a:bodyPr/>
          <a:lstStyle/>
          <a:p>
            <a:r>
              <a:rPr lang="en-US" smtClean="0"/>
              <a:t>Emphasize study of teaching and learning</a:t>
            </a:r>
          </a:p>
          <a:p>
            <a:r>
              <a:rPr lang="en-US" smtClean="0"/>
              <a:t>Support collaboration</a:t>
            </a:r>
          </a:p>
          <a:p>
            <a:r>
              <a:rPr lang="en-US" smtClean="0"/>
              <a:t>Develop relationships</a:t>
            </a:r>
          </a:p>
          <a:p>
            <a:r>
              <a:rPr lang="en-US" smtClean="0"/>
              <a:t>Encourage and support</a:t>
            </a:r>
          </a:p>
          <a:p>
            <a:r>
              <a:rPr lang="en-US" smtClean="0"/>
              <a:t>Apply principles of adult learning</a:t>
            </a:r>
          </a:p>
          <a:p>
            <a:r>
              <a:rPr lang="en-US" smtClean="0"/>
              <a:t>Use action research to inform decisions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Speak the Truth	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Be honest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Don’t judge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Positive Intent	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Purpose</a:t>
            </a:r>
          </a:p>
          <a:p>
            <a:pPr lvl="1"/>
            <a:r>
              <a:rPr lang="en-US" smtClean="0"/>
              <a:t>To send verbal messages that show you believe in people.</a:t>
            </a:r>
          </a:p>
          <a:p>
            <a:pPr lvl="1"/>
            <a:r>
              <a:rPr lang="en-US" smtClean="0"/>
              <a:t>To set up expectations</a:t>
            </a:r>
          </a:p>
          <a:p>
            <a:pPr lvl="1"/>
            <a:r>
              <a:rPr lang="en-US" smtClean="0"/>
              <a:t>To more positively influence thinking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Paraphrasing Communicates that	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 am listening</a:t>
            </a:r>
          </a:p>
          <a:p>
            <a:pPr eaLnBrk="1" hangingPunct="1"/>
            <a:r>
              <a:rPr lang="en-US" smtClean="0"/>
              <a:t>I am interested</a:t>
            </a:r>
          </a:p>
          <a:p>
            <a:pPr eaLnBrk="1" hangingPunct="1"/>
            <a:r>
              <a:rPr lang="en-US" smtClean="0"/>
              <a:t>I care</a:t>
            </a:r>
          </a:p>
          <a:p>
            <a:pPr eaLnBrk="1" hangingPunct="1"/>
            <a:r>
              <a:rPr lang="en-US" smtClean="0"/>
              <a:t>I trust that you are valuable</a:t>
            </a:r>
          </a:p>
          <a:p>
            <a:pPr eaLnBrk="1" hangingPunct="1"/>
            <a:r>
              <a:rPr lang="en-US" smtClean="0"/>
              <a:t>I am trying to fully understand you</a:t>
            </a:r>
          </a:p>
          <a:p>
            <a:pPr eaLnBrk="1" hangingPunct="1"/>
            <a:r>
              <a:rPr lang="en-US" smtClean="0"/>
              <a:t>I want to be clear about what you said</a:t>
            </a:r>
          </a:p>
        </p:txBody>
      </p:sp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6453A9-65C4-4C68-BDC4-FE0030926D4A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Three types of paraphrasing	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133600"/>
            <a:ext cx="8229600" cy="39925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en-US" sz="3600" smtClean="0"/>
              <a:t>Acknowledging</a:t>
            </a:r>
          </a:p>
          <a:p>
            <a:pPr eaLnBrk="1" hangingPunct="1">
              <a:lnSpc>
                <a:spcPct val="80000"/>
              </a:lnSpc>
            </a:pPr>
            <a:endParaRPr lang="en-US" sz="3600" smtClean="0"/>
          </a:p>
          <a:p>
            <a:pPr algn="ctr" eaLnBrk="1" hangingPunct="1">
              <a:lnSpc>
                <a:spcPct val="80000"/>
              </a:lnSpc>
            </a:pPr>
            <a:r>
              <a:rPr lang="en-US" sz="3600" smtClean="0"/>
              <a:t>Summarizing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3600" smtClean="0"/>
          </a:p>
          <a:p>
            <a:pPr algn="ctr" eaLnBrk="1" hangingPunct="1">
              <a:lnSpc>
                <a:spcPct val="80000"/>
              </a:lnSpc>
            </a:pPr>
            <a:r>
              <a:rPr lang="en-US" sz="3600" smtClean="0"/>
              <a:t>Refocusing</a:t>
            </a:r>
          </a:p>
        </p:txBody>
      </p:sp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19D5F7-8C03-455B-8E1D-D391CD0D2D6B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Inquiry	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133600"/>
            <a:ext cx="8229600" cy="39925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en-US" sz="3600" smtClean="0"/>
              <a:t>Open-ended</a:t>
            </a:r>
          </a:p>
          <a:p>
            <a:pPr eaLnBrk="1" hangingPunct="1">
              <a:lnSpc>
                <a:spcPct val="80000"/>
              </a:lnSpc>
            </a:pPr>
            <a:endParaRPr lang="en-US" sz="3600" smtClean="0"/>
          </a:p>
          <a:p>
            <a:pPr algn="ctr" eaLnBrk="1" hangingPunct="1">
              <a:lnSpc>
                <a:spcPct val="80000"/>
              </a:lnSpc>
            </a:pPr>
            <a:r>
              <a:rPr lang="en-US" sz="3600" smtClean="0"/>
              <a:t>Probing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3600" smtClean="0"/>
          </a:p>
          <a:p>
            <a:pPr algn="ctr" eaLnBrk="1" hangingPunct="1">
              <a:lnSpc>
                <a:spcPct val="80000"/>
              </a:lnSpc>
            </a:pPr>
            <a:r>
              <a:rPr lang="en-US" sz="3600" smtClean="0"/>
              <a:t>Clarifying</a:t>
            </a:r>
          </a:p>
        </p:txBody>
      </p:sp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F39B94-F56E-44DE-9C0F-360973C1103B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Norms</a:t>
            </a:r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Mutually decide on frame of time</a:t>
            </a:r>
          </a:p>
          <a:p>
            <a:r>
              <a:rPr lang="en-US" smtClean="0"/>
              <a:t>Listen to each other</a:t>
            </a:r>
          </a:p>
          <a:p>
            <a:r>
              <a:rPr lang="en-US" smtClean="0"/>
              <a:t>Respect each other</a:t>
            </a:r>
          </a:p>
          <a:p>
            <a:r>
              <a:rPr lang="en-US" smtClean="0"/>
              <a:t>Say what we are thinking</a:t>
            </a:r>
          </a:p>
          <a:p>
            <a:r>
              <a:rPr lang="en-US" smtClean="0"/>
              <a:t>Agree to learn from each other</a:t>
            </a:r>
          </a:p>
          <a:p>
            <a:r>
              <a:rPr lang="en-US" smtClean="0"/>
              <a:t>Promise to keep conversation sacred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References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8153400" cy="4572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000" dirty="0" smtClean="0"/>
              <a:t>Stephen Covey       		Michael </a:t>
            </a:r>
            <a:r>
              <a:rPr lang="en-US" sz="2000" dirty="0" err="1" smtClean="0"/>
              <a:t>Fullan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Jim Knight		   	Thomas </a:t>
            </a:r>
            <a:r>
              <a:rPr lang="en-US" sz="2000" dirty="0" err="1" smtClean="0"/>
              <a:t>Guskey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Dennis Sparks	   	 Douglas Reeves</a:t>
            </a:r>
          </a:p>
          <a:p>
            <a:pPr eaLnBrk="1" hangingPunct="1"/>
            <a:r>
              <a:rPr lang="en-US" sz="2000" dirty="0" smtClean="0"/>
              <a:t>Stephanie Hirsh      		Robert </a:t>
            </a:r>
            <a:r>
              <a:rPr lang="en-US" sz="2000" dirty="0" err="1" smtClean="0"/>
              <a:t>Marzano</a:t>
            </a:r>
            <a:endParaRPr lang="en-US" sz="2000" dirty="0" smtClean="0"/>
          </a:p>
          <a:p>
            <a:pPr eaLnBrk="1" hangingPunct="1"/>
            <a:r>
              <a:rPr lang="en-US" sz="2000" dirty="0" err="1" smtClean="0"/>
              <a:t>JoEllen</a:t>
            </a:r>
            <a:r>
              <a:rPr lang="en-US" sz="2000" dirty="0" smtClean="0"/>
              <a:t> </a:t>
            </a:r>
            <a:r>
              <a:rPr lang="en-US" sz="2000" dirty="0" err="1" smtClean="0"/>
              <a:t>Killion</a:t>
            </a:r>
            <a:r>
              <a:rPr lang="en-US" sz="2000" dirty="0" smtClean="0"/>
              <a:t>	    	Joel Barker</a:t>
            </a:r>
          </a:p>
          <a:p>
            <a:pPr eaLnBrk="1" hangingPunct="1"/>
            <a:r>
              <a:rPr lang="en-US" sz="2000" dirty="0" smtClean="0"/>
              <a:t>Peter </a:t>
            </a:r>
            <a:r>
              <a:rPr lang="en-US" sz="2000" dirty="0" err="1" smtClean="0"/>
              <a:t>Senge</a:t>
            </a:r>
            <a:r>
              <a:rPr lang="en-US" sz="2000" dirty="0" smtClean="0"/>
              <a:t>            		Margaret </a:t>
            </a:r>
            <a:r>
              <a:rPr lang="en-US" sz="2000" dirty="0" err="1" smtClean="0"/>
              <a:t>Wheatly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Mike </a:t>
            </a:r>
            <a:r>
              <a:rPr lang="en-US" sz="2000" dirty="0" err="1" smtClean="0"/>
              <a:t>Schmoker</a:t>
            </a:r>
            <a:r>
              <a:rPr lang="en-US" sz="2000" dirty="0" smtClean="0"/>
              <a:t>        	Rick </a:t>
            </a:r>
            <a:r>
              <a:rPr lang="en-US" sz="2000" dirty="0" err="1" smtClean="0"/>
              <a:t>Dufour</a:t>
            </a:r>
            <a:endParaRPr lang="en-US" sz="2000" dirty="0" smtClean="0"/>
          </a:p>
          <a:p>
            <a:pPr lvl="3" eaLnBrk="1" hangingPunct="1">
              <a:buFontTx/>
              <a:buNone/>
            </a:pPr>
            <a:r>
              <a:rPr lang="en-US" dirty="0" smtClean="0"/>
              <a:t>National Staff Development Council</a:t>
            </a:r>
          </a:p>
          <a:p>
            <a:pPr lvl="3" eaLnBrk="1" hangingPunct="1">
              <a:buFontTx/>
              <a:buNone/>
            </a:pPr>
            <a:r>
              <a:rPr lang="en-US" dirty="0" smtClean="0"/>
              <a:t>Special thanks to Ginger Tucker</a:t>
            </a:r>
          </a:p>
          <a:p>
            <a:pPr lvl="3" eaLnBrk="1" hangingPunct="1">
              <a:buFontTx/>
              <a:buNone/>
            </a:pPr>
            <a:r>
              <a:rPr lang="en-US" b="1" u="sng" dirty="0" smtClean="0"/>
              <a:t>     </a:t>
            </a:r>
            <a:r>
              <a:rPr lang="en-US" b="1" i="1" u="sng" dirty="0" smtClean="0"/>
              <a:t>Leading Adult Learners</a:t>
            </a:r>
          </a:p>
          <a:p>
            <a:pPr lvl="4" eaLnBrk="1" hangingPunct="1">
              <a:buFontTx/>
              <a:buNone/>
            </a:pPr>
            <a:endParaRPr lang="en-US" sz="1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1600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600200"/>
            <a:ext cx="7620000" cy="4343400"/>
          </a:xfrm>
        </p:spPr>
        <p:txBody>
          <a:bodyPr/>
          <a:lstStyle/>
          <a:p>
            <a:pPr eaLnBrk="1" hangingPunct="1"/>
            <a:r>
              <a:rPr lang="en-US" sz="3600" smtClean="0"/>
              <a:t>Welcome  &amp; Objectives</a:t>
            </a:r>
          </a:p>
          <a:p>
            <a:pPr eaLnBrk="1" hangingPunct="1"/>
            <a:r>
              <a:rPr lang="en-US" sz="3600" smtClean="0"/>
              <a:t>Adult Learners</a:t>
            </a:r>
          </a:p>
          <a:p>
            <a:pPr eaLnBrk="1" hangingPunct="1"/>
            <a:r>
              <a:rPr lang="en-US" sz="3600" smtClean="0"/>
              <a:t>Change and Communication</a:t>
            </a:r>
          </a:p>
          <a:p>
            <a:pPr eaLnBrk="1" hangingPunct="1"/>
            <a:r>
              <a:rPr lang="en-US" sz="3600" smtClean="0"/>
              <a:t>Generational Differences</a:t>
            </a:r>
          </a:p>
          <a:p>
            <a:pPr eaLnBrk="1" hangingPunct="1"/>
            <a:r>
              <a:rPr lang="en-US" sz="3600" smtClean="0"/>
              <a:t>Coaching Techniques</a:t>
            </a:r>
          </a:p>
          <a:p>
            <a:pPr eaLnBrk="1" hangingPunct="1"/>
            <a:r>
              <a:rPr lang="en-US" sz="3600" smtClean="0"/>
              <a:t>Reflection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676400"/>
            <a:ext cx="7696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Examine criteria for effective leadership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Learn the characteristics of adult learners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Build skills for effective communication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Listening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Paraphrasing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Inquiry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Feedback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Study generational differences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Learn coaching language and techniques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Practice interactive learning strategies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Effective Leaders/Effective Schools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676400"/>
            <a:ext cx="7696200" cy="4724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An effective school: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functions as a learning community</a:t>
            </a:r>
          </a:p>
          <a:p>
            <a:pPr lvl="1" eaLnBrk="1" hangingPunct="1">
              <a:lnSpc>
                <a:spcPct val="90000"/>
              </a:lnSpc>
            </a:pPr>
            <a:endParaRPr lang="en-US" sz="3200" smtClean="0"/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is learner-centered</a:t>
            </a:r>
          </a:p>
          <a:p>
            <a:pPr lvl="1" eaLnBrk="1" hangingPunct="1">
              <a:lnSpc>
                <a:spcPct val="90000"/>
              </a:lnSpc>
            </a:pPr>
            <a:endParaRPr lang="en-US" sz="3200" smtClean="0"/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is learning-centered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3200" smtClean="0"/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is led by learning leaders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Leaders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676400"/>
            <a:ext cx="7696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 smtClean="0"/>
              <a:t>Servant Leader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10244" name="Picture 2" descr="C:\Users\Charle\AppData\Local\Microsoft\Windows\Temporary Internet Files\Content.IE5\S5UT1634\MC90044738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514600"/>
            <a:ext cx="23653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Models:</a:t>
            </a:r>
            <a:br>
              <a:rPr lang="en-US" smtClean="0"/>
            </a:br>
            <a:r>
              <a:rPr lang="en-US" sz="3200" smtClean="0"/>
              <a:t>If not a workshop, what then?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676400"/>
            <a:ext cx="7620000" cy="5181600"/>
          </a:xfrm>
        </p:spPr>
        <p:txBody>
          <a:bodyPr/>
          <a:lstStyle/>
          <a:p>
            <a:pPr eaLnBrk="1" hangingPunct="1"/>
            <a:r>
              <a:rPr lang="en-US" smtClean="0"/>
              <a:t>Training</a:t>
            </a:r>
          </a:p>
          <a:p>
            <a:pPr eaLnBrk="1" hangingPunct="1"/>
            <a:r>
              <a:rPr lang="en-US" smtClean="0"/>
              <a:t>Observation/Assessment</a:t>
            </a:r>
          </a:p>
          <a:p>
            <a:pPr eaLnBrk="1" hangingPunct="1"/>
            <a:r>
              <a:rPr lang="en-US" smtClean="0"/>
              <a:t>Improvement Process</a:t>
            </a:r>
          </a:p>
          <a:p>
            <a:pPr eaLnBrk="1" hangingPunct="1"/>
            <a:r>
              <a:rPr lang="en-US" smtClean="0"/>
              <a:t>Study Groups</a:t>
            </a:r>
          </a:p>
          <a:p>
            <a:pPr eaLnBrk="1" hangingPunct="1"/>
            <a:r>
              <a:rPr lang="en-US" smtClean="0"/>
              <a:t>Inquiry/Action Research</a:t>
            </a:r>
          </a:p>
          <a:p>
            <a:pPr eaLnBrk="1" hangingPunct="1"/>
            <a:r>
              <a:rPr lang="en-US" smtClean="0"/>
              <a:t>Individually Guided Activities</a:t>
            </a:r>
          </a:p>
          <a:p>
            <a:pPr eaLnBrk="1" hangingPunct="1"/>
            <a:r>
              <a:rPr lang="en-US" smtClean="0"/>
              <a:t>Mentoring</a:t>
            </a:r>
          </a:p>
          <a:p>
            <a:pPr eaLnBrk="1" hangingPunct="1"/>
            <a:r>
              <a:rPr lang="en-US" smtClean="0"/>
              <a:t>Coaching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 rot="5311525">
            <a:off x="3048000" y="2286000"/>
            <a:ext cx="4191000" cy="2362200"/>
          </a:xfrm>
          <a:prstGeom prst="bracketPair">
            <a:avLst>
              <a:gd name="adj" fmla="val 50000"/>
            </a:avLst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 flipH="1" flipV="1">
            <a:off x="2057400" y="1676400"/>
            <a:ext cx="1828800" cy="83820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H="1">
            <a:off x="1905000" y="4419600"/>
            <a:ext cx="2057400" cy="121920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V="1">
            <a:off x="6324600" y="1905000"/>
            <a:ext cx="1828800" cy="68580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6400800" y="4419600"/>
            <a:ext cx="1828800" cy="114300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524000" y="3505200"/>
            <a:ext cx="2057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REALITY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6477000" y="3429000"/>
            <a:ext cx="2362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IDEAL FUTURE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 rot="-1785493">
            <a:off x="3548063" y="3265488"/>
            <a:ext cx="3830637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TRANSFORMERS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048000" y="525463"/>
            <a:ext cx="4114800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</a:t>
            </a:r>
            <a:r>
              <a:rPr lang="en-US" sz="3600"/>
              <a:t>CONNECTOR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Change – Who Wants It?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371600" y="1371600"/>
            <a:ext cx="7620000" cy="4724400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Assumptions</a:t>
            </a:r>
          </a:p>
          <a:p>
            <a:pPr lvl="1"/>
            <a:r>
              <a:rPr lang="en-US" smtClean="0"/>
              <a:t>Your version is not the only one</a:t>
            </a:r>
          </a:p>
          <a:p>
            <a:pPr lvl="1"/>
            <a:r>
              <a:rPr lang="en-US" smtClean="0"/>
              <a:t>Individuals must work it out</a:t>
            </a:r>
          </a:p>
          <a:p>
            <a:pPr lvl="1"/>
            <a:r>
              <a:rPr lang="en-US" smtClean="0"/>
              <a:t>Conflict is fundamental</a:t>
            </a:r>
          </a:p>
          <a:p>
            <a:pPr lvl="1"/>
            <a:r>
              <a:rPr lang="en-US" smtClean="0"/>
              <a:t>People need pressure</a:t>
            </a:r>
          </a:p>
          <a:p>
            <a:pPr lvl="1"/>
            <a:r>
              <a:rPr lang="en-US" smtClean="0"/>
              <a:t>Effective change takes time</a:t>
            </a:r>
          </a:p>
          <a:p>
            <a:pPr lvl="1"/>
            <a:r>
              <a:rPr lang="en-US" smtClean="0"/>
              <a:t>Do not expect everyone to change</a:t>
            </a:r>
          </a:p>
          <a:p>
            <a:pPr lvl="1"/>
            <a:r>
              <a:rPr lang="en-US" smtClean="0"/>
              <a:t>You need a plan</a:t>
            </a:r>
          </a:p>
          <a:p>
            <a:pPr lvl="1"/>
            <a:r>
              <a:rPr lang="en-US" smtClean="0"/>
              <a:t>Actions are not always clear</a:t>
            </a:r>
          </a:p>
          <a:p>
            <a:pPr lvl="1"/>
            <a:r>
              <a:rPr lang="en-US" smtClean="0"/>
              <a:t>Culture of the institution is agenda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1903</TotalTime>
  <Words>458</Words>
  <Application>Microsoft Office PowerPoint</Application>
  <PresentationFormat>On-screen Show (4:3)</PresentationFormat>
  <Paragraphs>176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Metro</vt:lpstr>
      <vt:lpstr>The Learning Educator</vt:lpstr>
      <vt:lpstr>Norms</vt:lpstr>
      <vt:lpstr>Agenda</vt:lpstr>
      <vt:lpstr>Objectives</vt:lpstr>
      <vt:lpstr>Effective Leaders/Effective Schools</vt:lpstr>
      <vt:lpstr>Learning Leaders</vt:lpstr>
      <vt:lpstr> Models: If not a workshop, what then?</vt:lpstr>
      <vt:lpstr>Slide 8</vt:lpstr>
      <vt:lpstr>Change – Who Wants It?</vt:lpstr>
      <vt:lpstr>Generational Differences</vt:lpstr>
      <vt:lpstr>Two Major Themes </vt:lpstr>
      <vt:lpstr>Listening – Key to Success</vt:lpstr>
      <vt:lpstr>Unproductive Listening</vt:lpstr>
      <vt:lpstr>Talking and Promoting</vt:lpstr>
      <vt:lpstr>Speak the Truth </vt:lpstr>
      <vt:lpstr>Positive Intent </vt:lpstr>
      <vt:lpstr>Paraphrasing Communicates that </vt:lpstr>
      <vt:lpstr>Three types of paraphrasing </vt:lpstr>
      <vt:lpstr>Inquiry </vt:lpstr>
      <vt:lpstr>References</vt:lpstr>
    </vt:vector>
  </TitlesOfParts>
  <Company>Charle Scott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 as Staff Developer</dc:title>
  <dc:creator>Charle Scott</dc:creator>
  <cp:lastModifiedBy>Region 18</cp:lastModifiedBy>
  <cp:revision>124</cp:revision>
  <dcterms:created xsi:type="dcterms:W3CDTF">2002-03-15T18:14:23Z</dcterms:created>
  <dcterms:modified xsi:type="dcterms:W3CDTF">2010-11-01T20:38:18Z</dcterms:modified>
</cp:coreProperties>
</file>